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7" r:id="rId2"/>
    <p:sldId id="286" r:id="rId3"/>
    <p:sldId id="256" r:id="rId4"/>
    <p:sldId id="258" r:id="rId5"/>
    <p:sldId id="271" r:id="rId6"/>
    <p:sldId id="287" r:id="rId7"/>
    <p:sldId id="288" r:id="rId8"/>
    <p:sldId id="289" r:id="rId9"/>
    <p:sldId id="272" r:id="rId10"/>
    <p:sldId id="277" r:id="rId11"/>
    <p:sldId id="273" r:id="rId12"/>
    <p:sldId id="281" r:id="rId13"/>
    <p:sldId id="279" r:id="rId14"/>
    <p:sldId id="280" r:id="rId15"/>
    <p:sldId id="291" r:id="rId16"/>
    <p:sldId id="283" r:id="rId17"/>
    <p:sldId id="292" r:id="rId18"/>
    <p:sldId id="295" r:id="rId19"/>
    <p:sldId id="290" r:id="rId20"/>
    <p:sldId id="293" r:id="rId21"/>
    <p:sldId id="296" r:id="rId22"/>
    <p:sldId id="294" r:id="rId23"/>
    <p:sldId id="285" r:id="rId24"/>
    <p:sldId id="278" r:id="rId25"/>
    <p:sldId id="275" r:id="rId26"/>
    <p:sldId id="276"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7119" autoAdjust="0"/>
  </p:normalViewPr>
  <p:slideViewPr>
    <p:cSldViewPr snapToGrid="0">
      <p:cViewPr varScale="1">
        <p:scale>
          <a:sx n="103" d="100"/>
          <a:sy n="103" d="100"/>
        </p:scale>
        <p:origin x="144"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622A82-1D7C-4FED-8CBE-D5838DFC7F52}"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EEFD8-B895-4B4C-9B07-8F1FEDA7F79E}" type="slidenum">
              <a:rPr lang="en-US" smtClean="0"/>
              <a:t>‹#›</a:t>
            </a:fld>
            <a:endParaRPr lang="en-US"/>
          </a:p>
        </p:txBody>
      </p:sp>
    </p:spTree>
    <p:extLst>
      <p:ext uri="{BB962C8B-B14F-4D97-AF65-F5344CB8AC3E}">
        <p14:creationId xmlns:p14="http://schemas.microsoft.com/office/powerpoint/2010/main" val="154874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vi-VN" b="1" dirty="0"/>
              <a:t>Sau khi thành công trong việc chinh phục kỹ thuật phân đoạn ảnh, bạn đã trang bị cho mình những kiến thức quan trọng để hiểu và giải quyết các bài toán phức tạp về việc phân tách và nhận diện từng thành phần trong bức ảnh. Với những kiến thức vững chắc này, bạn đã sẵn sàng bước vào một lĩnh vực mới đầy thử thách và cũng không kém phần thú vị: phát hiện đối tượng trong ảnh.Trong khóa học này, bạn sẽ khám phá sâu hơn về cách mà các hệ thống trí tuệ nhân tạo nhận diện, định vị và phân biệt các đối tượng trong ảnh, từ đó xây dựng các ứng dụng mạnh mẽ trong nhiều lĩnh vực thực tiễn như xe tự hành, giám sát an ninh, và nhận diện khuôn mặt.Bạn sẽ học cách làm thế nào để mô hình có thể:Nhận diện và định vị nhiều đối tượng khác nhau trong một hình ảnh phức tạp.Xử lý các môi trường biến đổi về ánh sáng, kích thước, và góc nhìn của đối tượng.Phát triển và huấn luyện các mô hình phát hiện đối tượng tiên tiến như YOLO, SSD, và Faster R-CNN – những công cụ mạnh mẽ và phổ biến trong lĩnh vực phát hiện đối tượng.Khóa học này sẽ đưa bạn từ nền tảng lý thuyết tới các bài thực hành chuyên sâu, giúp bạn:Hiểu rõ cách thức hoạt động của các kiến trúc phát hiện đối tượng.Tự tin áp dụng mô hình vào các dự án thực tiễn và giải quyết bài toán phát hiện đối tượng trên các bộ dữ liệu phức tạp.Tối ưu hóa mô hình để đạt được tốc độ và độ chính xác cao trong các ứng dụng yêu cầu khắt khe về thời gian thực.</a:t>
            </a:r>
            <a:endParaRPr lang="en-US" b="1" dirty="0"/>
          </a:p>
        </p:txBody>
      </p:sp>
      <p:sp>
        <p:nvSpPr>
          <p:cNvPr id="4" name="Slide Number Placeholder 3"/>
          <p:cNvSpPr>
            <a:spLocks noGrp="1"/>
          </p:cNvSpPr>
          <p:nvPr>
            <p:ph type="sldNum" sz="quarter" idx="5"/>
          </p:nvPr>
        </p:nvSpPr>
        <p:spPr/>
        <p:txBody>
          <a:bodyPr/>
          <a:lstStyle/>
          <a:p>
            <a:fld id="{14AEEFD8-B895-4B4C-9B07-8F1FEDA7F79E}" type="slidenum">
              <a:rPr lang="en-US" smtClean="0"/>
              <a:t>1</a:t>
            </a:fld>
            <a:endParaRPr lang="en-US"/>
          </a:p>
        </p:txBody>
      </p:sp>
    </p:spTree>
    <p:extLst>
      <p:ext uri="{BB962C8B-B14F-4D97-AF65-F5344CB8AC3E}">
        <p14:creationId xmlns:p14="http://schemas.microsoft.com/office/powerpoint/2010/main" val="175241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11</a:t>
            </a:fld>
            <a:endParaRPr lang="en-US"/>
          </a:p>
        </p:txBody>
      </p:sp>
    </p:spTree>
    <p:extLst>
      <p:ext uri="{BB962C8B-B14F-4D97-AF65-F5344CB8AC3E}">
        <p14:creationId xmlns:p14="http://schemas.microsoft.com/office/powerpoint/2010/main" val="2701095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i="0" dirty="0">
                <a:solidFill>
                  <a:srgbClr val="333333"/>
                </a:solidFill>
                <a:effectLst/>
                <a:latin typeface="Helvetica Neue"/>
              </a:rPr>
              <a:t>Thuật toán này sẽ tạo ra các bộ mô tả đặc trưng (feature descriptor) nhằm mục đích </a:t>
            </a:r>
            <a:r>
              <a:rPr lang="vi-VN" b="1" i="0" dirty="0">
                <a:solidFill>
                  <a:srgbClr val="333333"/>
                </a:solidFill>
                <a:effectLst/>
                <a:latin typeface="Helvetica Neue"/>
              </a:rPr>
              <a:t>phát hiện vật thể</a:t>
            </a:r>
            <a:r>
              <a:rPr lang="vi-VN" b="0" i="0" dirty="0">
                <a:solidFill>
                  <a:srgbClr val="333333"/>
                </a:solidFill>
                <a:effectLst/>
                <a:latin typeface="Helvetica Neue"/>
              </a:rPr>
              <a:t> (object detection). Từ một bức ảnh, ta sẽ lấy ra 2 ma trận quan trọng giúp lưu thông tin ảnh đó là độ lớn gradient (gradient magnitute) và phương của gradient (gradient orientation). Bằng cách kết hợp 2 thông tin này vào một biểu đồ phân phối histogram, trong đó độ lớn gradient được đếm theo các nhóm bins của phương gradient. Cuối cùng ta sẽ thu được véc tơ đặc trưng HOG đại diện cho histogram. Sơ khai là vậy, trên thực tế thuật toán còn hoạt động phức tạp hơn khi véc tơ HOG sẽ được tính trên từng vùng cụ bộ như mạng CNN và sau đó là phép chuẩn hóa cụ bộ để đồng nhất độ đo. Cuối cùng véc tơ HOG tổng hợp từ các véc tơ trên vùng cục bộ.</a:t>
            </a: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12</a:t>
            </a:fld>
            <a:endParaRPr lang="en-US"/>
          </a:p>
        </p:txBody>
      </p:sp>
    </p:spTree>
    <p:extLst>
      <p:ext uri="{BB962C8B-B14F-4D97-AF65-F5344CB8AC3E}">
        <p14:creationId xmlns:p14="http://schemas.microsoft.com/office/powerpoint/2010/main" val="294884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13</a:t>
            </a:fld>
            <a:endParaRPr lang="en-US"/>
          </a:p>
        </p:txBody>
      </p:sp>
    </p:spTree>
    <p:extLst>
      <p:ext uri="{BB962C8B-B14F-4D97-AF65-F5344CB8AC3E}">
        <p14:creationId xmlns:p14="http://schemas.microsoft.com/office/powerpoint/2010/main" val="406494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Dưới đây là các bước cơ bản của thuật toán HOG:</a:t>
            </a:r>
          </a:p>
          <a:p>
            <a:r>
              <a:rPr lang="vi-VN" b="1" dirty="0"/>
              <a:t>1. Tiền xử lý hình ảnh</a:t>
            </a:r>
          </a:p>
          <a:p>
            <a:pPr lvl="1">
              <a:buFont typeface="Arial" panose="020B0604020202020204" pitchFamily="34" charset="0"/>
              <a:buChar char="•"/>
            </a:pPr>
            <a:r>
              <a:rPr lang="vi-VN" dirty="0"/>
              <a:t>Ảnh đầu vào được chuẩn hóa hoặc biến đổi để giảm ảnh hưởng của thay đổi ánh sáng và bóng đổ. HOG thường sử dụng ảnh xám (grayscale) để tiết kiệm thời gian tính toán.</a:t>
            </a:r>
          </a:p>
          <a:p>
            <a:r>
              <a:rPr lang="vi-VN" b="1" dirty="0"/>
              <a:t>2. Tính gradient</a:t>
            </a:r>
          </a:p>
          <a:p>
            <a:pPr lvl="1">
              <a:buFont typeface="Arial" panose="020B0604020202020204" pitchFamily="34" charset="0"/>
              <a:buChar char="•"/>
            </a:pPr>
            <a:r>
              <a:rPr lang="vi-VN" dirty="0"/>
              <a:t>Tính toán gradient theo hướng x và y cho mỗi pixel bằng cách sử dụng các toán tử Sobel hoặc các bộ lọc khác. Điều này giúp phát hiện các cạnh và biên trong hình ảnh.</a:t>
            </a:r>
          </a:p>
          <a:p>
            <a:r>
              <a:rPr lang="vi-VN" b="1" dirty="0"/>
              <a:t>3. Tạo các ô (Cell)</a:t>
            </a:r>
          </a:p>
          <a:p>
            <a:pPr lvl="1">
              <a:buFont typeface="Arial" panose="020B0604020202020204" pitchFamily="34" charset="0"/>
              <a:buChar char="•"/>
            </a:pPr>
            <a:r>
              <a:rPr lang="vi-VN" dirty="0"/>
              <a:t>Hình ảnh được chia thành các ô nhỏ, thông thường kích thước của mỗi ô là 8x8 pixel.</a:t>
            </a:r>
          </a:p>
          <a:p>
            <a:pPr lvl="1">
              <a:buFont typeface="Arial" panose="020B0604020202020204" pitchFamily="34" charset="0"/>
              <a:buChar char="•"/>
            </a:pPr>
            <a:r>
              <a:rPr lang="vi-VN" dirty="0"/>
              <a:t>Mỗi ô sẽ chứa một histogram của các hướng gradient trong một phạm vi xác định (ví dụ: 0 đến 180 độ hoặc 0 đến 360 độ). Số lượng hướng gradient thông thường là 9.</a:t>
            </a:r>
          </a:p>
          <a:p>
            <a:r>
              <a:rPr lang="vi-VN" b="1" dirty="0"/>
              <a:t>4. Lập biểu đồ hướng gradient (Histogram of Gradients)</a:t>
            </a:r>
          </a:p>
          <a:p>
            <a:pPr lvl="1">
              <a:buFont typeface="Arial" panose="020B0604020202020204" pitchFamily="34" charset="0"/>
              <a:buChar char="•"/>
            </a:pPr>
            <a:r>
              <a:rPr lang="vi-VN" dirty="0"/>
              <a:t>Với mỗi ô, các pixel trong ô đóng góp giá trị độ lớn của gradient vào các hướng trong biểu đồ (bins). Giá trị độ lớn gradient càng lớn, đóng góp vào bin càng cao.</a:t>
            </a:r>
          </a:p>
          <a:p>
            <a:pPr lvl="1">
              <a:buFont typeface="Arial" panose="020B0604020202020204" pitchFamily="34" charset="0"/>
              <a:buChar char="•"/>
            </a:pPr>
            <a:r>
              <a:rPr lang="vi-VN" dirty="0"/>
              <a:t>Hướng gradient được lượng tử hóa và đưa vào các bin tương ứng.</a:t>
            </a:r>
          </a:p>
          <a:p>
            <a:r>
              <a:rPr lang="vi-VN" b="1" dirty="0"/>
              <a:t>5. Block normalization (Chuẩn hóa khối)</a:t>
            </a:r>
          </a:p>
          <a:p>
            <a:pPr lvl="1">
              <a:buFont typeface="Arial" panose="020B0604020202020204" pitchFamily="34" charset="0"/>
              <a:buChar char="•"/>
            </a:pPr>
            <a:r>
              <a:rPr lang="vi-VN" dirty="0"/>
              <a:t>Các ô được nhóm lại thành các khối chồng lấn lên nhau (ví dụ: khối 16x16 pixel gồm 4 ô 8x8). Vector đặc trưng của mỗi khối được chuẩn hóa để giảm ảnh hưởng của các thay đổi về độ sáng trong hình ảnh.</a:t>
            </a:r>
          </a:p>
          <a:p>
            <a:pPr lvl="1">
              <a:buFont typeface="Arial" panose="020B0604020202020204" pitchFamily="34" charset="0"/>
              <a:buChar char="•"/>
            </a:pPr>
            <a:r>
              <a:rPr lang="vi-VN" dirty="0"/>
              <a:t>Sử dụng các phép chuẩn hóa như L2L2L2-norm hoặc L1L1L1-norm.</a:t>
            </a:r>
          </a:p>
          <a:p>
            <a:r>
              <a:rPr lang="vi-VN" b="1" dirty="0"/>
              <a:t>6. Kết hợp đặc trưng</a:t>
            </a:r>
          </a:p>
          <a:p>
            <a:pPr lvl="1">
              <a:buFont typeface="Arial" panose="020B0604020202020204" pitchFamily="34" charset="0"/>
              <a:buChar char="•"/>
            </a:pPr>
            <a:r>
              <a:rPr lang="vi-VN" dirty="0"/>
              <a:t>Các vector đặc trưng từ các khối được kết hợp thành một vector đặc trưng tổng thể cho toàn bộ hình ảnh.</a:t>
            </a:r>
          </a:p>
          <a:p>
            <a:r>
              <a:rPr lang="vi-VN" b="1" dirty="0"/>
              <a:t>7. Phát hiện đối tượng</a:t>
            </a:r>
          </a:p>
          <a:p>
            <a:pPr lvl="1">
              <a:buFont typeface="Arial" panose="020B0604020202020204" pitchFamily="34" charset="0"/>
              <a:buChar char="•"/>
            </a:pPr>
            <a:r>
              <a:rPr lang="vi-VN" dirty="0"/>
              <a:t>Vector đặc trưng HOG có thể được sử dụng như đầu vào cho các bộ phân loại như SVM (Support Vector Machine) để thực hiện nhiệm vụ phát hiện đối tượng.</a:t>
            </a:r>
          </a:p>
        </p:txBody>
      </p:sp>
      <p:sp>
        <p:nvSpPr>
          <p:cNvPr id="4" name="Slide Number Placeholder 3"/>
          <p:cNvSpPr>
            <a:spLocks noGrp="1"/>
          </p:cNvSpPr>
          <p:nvPr>
            <p:ph type="sldNum" sz="quarter" idx="5"/>
          </p:nvPr>
        </p:nvSpPr>
        <p:spPr/>
        <p:txBody>
          <a:bodyPr/>
          <a:lstStyle/>
          <a:p>
            <a:fld id="{14AEEFD8-B895-4B4C-9B07-8F1FEDA7F79E}" type="slidenum">
              <a:rPr lang="en-US" smtClean="0"/>
              <a:t>14</a:t>
            </a:fld>
            <a:endParaRPr lang="en-US"/>
          </a:p>
        </p:txBody>
      </p:sp>
    </p:spTree>
    <p:extLst>
      <p:ext uri="{BB962C8B-B14F-4D97-AF65-F5344CB8AC3E}">
        <p14:creationId xmlns:p14="http://schemas.microsoft.com/office/powerpoint/2010/main" val="360505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4AEEFD8-B895-4B4C-9B07-8F1FEDA7F79E}" type="slidenum">
              <a:rPr lang="en-US" smtClean="0"/>
              <a:t>15</a:t>
            </a:fld>
            <a:endParaRPr lang="en-US"/>
          </a:p>
        </p:txBody>
      </p:sp>
    </p:spTree>
    <p:extLst>
      <p:ext uri="{BB962C8B-B14F-4D97-AF65-F5344CB8AC3E}">
        <p14:creationId xmlns:p14="http://schemas.microsoft.com/office/powerpoint/2010/main" val="2118953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Gradient phát hiện biên và cấu trúc cục bộ</a:t>
            </a:r>
          </a:p>
          <a:p>
            <a:pPr>
              <a:buFont typeface="Arial" panose="020B0604020202020204" pitchFamily="34" charset="0"/>
              <a:buChar char="•"/>
            </a:pPr>
            <a:r>
              <a:rPr lang="vi-VN" b="1" dirty="0"/>
              <a:t>Gradient</a:t>
            </a:r>
            <a:r>
              <a:rPr lang="vi-VN" dirty="0"/>
              <a:t> tính toán sự thay đổi cường độ màu sắc giữa các pixel liền kề. Tại các vùng có biên hoặc cạnh của đối tượng, giá trị gradient sẽ lớn, từ đó giúp làm nổi bật các đặc trưng quan trọng của đối tượng, như các cạnh và đường viền.</a:t>
            </a:r>
          </a:p>
          <a:p>
            <a:pPr>
              <a:buFont typeface="Arial" panose="020B0604020202020204" pitchFamily="34" charset="0"/>
              <a:buChar char="•"/>
            </a:pPr>
            <a:r>
              <a:rPr lang="vi-VN" dirty="0"/>
              <a:t>Các đối tượng thường được xác định rõ ràng nhờ vào biên hoặc sự thay đổi đột ngột về cường độ. Vì vậy, gradient là một phương pháp tốt để tìm các biên của đối tượng trong ảnh.</a:t>
            </a:r>
          </a:p>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16</a:t>
            </a:fld>
            <a:endParaRPr lang="en-US"/>
          </a:p>
        </p:txBody>
      </p:sp>
    </p:spTree>
    <p:extLst>
      <p:ext uri="{BB962C8B-B14F-4D97-AF65-F5344CB8AC3E}">
        <p14:creationId xmlns:p14="http://schemas.microsoft.com/office/powerpoint/2010/main" val="3388128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4AEEFD8-B895-4B4C-9B07-8F1FEDA7F79E}" type="slidenum">
              <a:rPr lang="en-US" smtClean="0"/>
              <a:t>17</a:t>
            </a:fld>
            <a:endParaRPr lang="en-US"/>
          </a:p>
        </p:txBody>
      </p:sp>
    </p:spTree>
    <p:extLst>
      <p:ext uri="{BB962C8B-B14F-4D97-AF65-F5344CB8AC3E}">
        <p14:creationId xmlns:p14="http://schemas.microsoft.com/office/powerpoint/2010/main" val="2984395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a:rPr>
              <a:t>H</a:t>
            </a:r>
            <a:r>
              <a:rPr lang="vi-VN" b="0" i="0" dirty="0">
                <a:solidFill>
                  <a:srgbClr val="333333"/>
                </a:solidFill>
                <a:effectLst/>
                <a:latin typeface="Helvetica Neue"/>
              </a:rPr>
              <a:t>ình ảnh được chia thành một lưới ô vuông mà mỗi một ô có kích thước </a:t>
            </a:r>
            <a:r>
              <a:rPr lang="vi-VN" dirty="0"/>
              <a:t>8x8</a:t>
            </a:r>
            <a:r>
              <a:rPr lang="vi-VN" b="0" i="0" dirty="0">
                <a:solidFill>
                  <a:srgbClr val="333333"/>
                </a:solidFill>
                <a:effectLst/>
                <a:latin typeface="Helvetica Neue"/>
              </a:rPr>
              <a:t> pixels. Như vậy chúng ta có tổng cộng 64 ô pixels tương ứng với mỗi ô. Trên mỗi một ô trong 64 pixels ta sẽ cần tính ra 2 tham số đó là độ lớn gradient (gradient magnitute) và phương gradient (gradient direction). Như vậy tổng cộng </a:t>
            </a:r>
            <a:r>
              <a:rPr lang="vi-VN" dirty="0"/>
              <a:t>8x8x2 = 128</a:t>
            </a:r>
            <a:r>
              <a:rPr lang="vi-VN" b="0" i="0" dirty="0">
                <a:solidFill>
                  <a:srgbClr val="333333"/>
                </a:solidFill>
                <a:effectLst/>
                <a:latin typeface="Helvetica Neue"/>
              </a:rPr>
              <a:t> giá trị cần tính bao gồm 64 giá trị gradient magnitute và 64 giá trị gradient direction như ma trận hình bên dưới:</a:t>
            </a:r>
            <a:endParaRPr lang="vi-VN" dirty="0"/>
          </a:p>
        </p:txBody>
      </p:sp>
      <p:sp>
        <p:nvSpPr>
          <p:cNvPr id="4" name="Slide Number Placeholder 3"/>
          <p:cNvSpPr>
            <a:spLocks noGrp="1"/>
          </p:cNvSpPr>
          <p:nvPr>
            <p:ph type="sldNum" sz="quarter" idx="5"/>
          </p:nvPr>
        </p:nvSpPr>
        <p:spPr/>
        <p:txBody>
          <a:bodyPr/>
          <a:lstStyle/>
          <a:p>
            <a:fld id="{14AEEFD8-B895-4B4C-9B07-8F1FEDA7F79E}" type="slidenum">
              <a:rPr lang="en-US" smtClean="0"/>
              <a:t>18</a:t>
            </a:fld>
            <a:endParaRPr lang="en-US"/>
          </a:p>
        </p:txBody>
      </p:sp>
    </p:spTree>
    <p:extLst>
      <p:ext uri="{BB962C8B-B14F-4D97-AF65-F5344CB8AC3E}">
        <p14:creationId xmlns:p14="http://schemas.microsoft.com/office/powerpoint/2010/main" val="1103441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Histogram giúp ổn định và mã hóa thông tin</a:t>
            </a:r>
          </a:p>
          <a:p>
            <a:pPr>
              <a:buFont typeface="Arial" panose="020B0604020202020204" pitchFamily="34" charset="0"/>
              <a:buChar char="•"/>
            </a:pPr>
            <a:r>
              <a:rPr lang="vi-VN" dirty="0"/>
              <a:t>Gradient cung cấp các thông tin về hướng và độ lớn của sự thay đổi cường độ trong một vùng nhỏ. HOG phân chia ảnh thành các </a:t>
            </a:r>
            <a:r>
              <a:rPr lang="vi-VN" b="1" dirty="0"/>
              <a:t>ô vuông nhỏ (cell)</a:t>
            </a:r>
            <a:r>
              <a:rPr lang="vi-VN" dirty="0"/>
              <a:t> và tính toán </a:t>
            </a:r>
            <a:r>
              <a:rPr lang="vi-VN" b="1" dirty="0"/>
              <a:t>histogram của các hướng gradient</a:t>
            </a:r>
            <a:r>
              <a:rPr lang="vi-VN" dirty="0"/>
              <a:t> trong từng ô này.</a:t>
            </a:r>
          </a:p>
          <a:p>
            <a:pPr>
              <a:buFont typeface="Arial" panose="020B0604020202020204" pitchFamily="34" charset="0"/>
              <a:buChar char="•"/>
            </a:pPr>
            <a:r>
              <a:rPr lang="vi-VN" dirty="0"/>
              <a:t>Histogram giúp mã hóa thông tin cục bộ về hướng và cường độ của gradient, cung cấp sự đại diện bền vững của cấu trúc cục bộ. Điều này cho phép HOG tóm lược các đặc trưng hình học của đối tượng mà không bị ảnh hưởng bởi thay đổi về ánh sáng hoặc nhiễu nhỏ.</a:t>
            </a:r>
          </a:p>
          <a:p>
            <a:pPr>
              <a:buFont typeface="Arial" panose="020B0604020202020204" pitchFamily="34" charset="0"/>
              <a:buChar char="•"/>
            </a:pPr>
            <a:r>
              <a:rPr lang="vi-VN" dirty="0"/>
              <a:t>Histogram giúp tổng hợp hướng của gradient trong mỗi ô, thay vì xem xét từng pixel riêng lẻ, giúp HOG trở nên ít nhạy cảm hơn với nhiễu và các thay đổi nhỏ trong ảnh.</a:t>
            </a:r>
          </a:p>
          <a:p>
            <a:endParaRPr lang="en-US" dirty="0"/>
          </a:p>
          <a:p>
            <a:r>
              <a:rPr lang="vi-VN" dirty="0"/>
              <a:t>Một trong những thách thức lớn của việc phát hiện đối tượng trong ảnh là sự thay đổi về cường độ ánh sáng. Gradient chỉ quan tâm đến sự thay đổi tương đối của cường độ giữa các pixel lân cận, do đó không phụ thuộc vào độ sáng tuyệt đối của ảnh.</a:t>
            </a:r>
            <a:r>
              <a:rPr lang="vi-VN" b="1" dirty="0"/>
              <a:t>Histogram của gradient hướng</a:t>
            </a:r>
            <a:r>
              <a:rPr lang="vi-VN" dirty="0"/>
              <a:t> giúp HOG trở nên bền vững với các biến đổi về ánh sáng toàn cục, bởi vì nó chỉ mã hóa hướng của sự thay đổi cường độ mà không bị ảnh hưởng bởi cường độ ánh sáng thực tế.</a:t>
            </a:r>
            <a:endParaRPr lang="en-US" dirty="0"/>
          </a:p>
          <a:p>
            <a:endParaRPr lang="en-US" dirty="0"/>
          </a:p>
          <a:p>
            <a:r>
              <a:rPr lang="vi-VN" dirty="0"/>
              <a:t>HOG (Histogram of Oriented Gradients) sử dụng 9 bin với mỗi bin bao phủ một khoảng giá trị góc là 20 độ để mã hóa thông tin về hướng của gradient tại các điểm trong ảnh. Lý do sử dụng 9 bin và khoảng giá trị 20 độ xuất phát từ việc cân bằng giữa độ chi tiết của thông tin và tính hiệu quả trong việc đại diện các đặc trưng của đối tượng.</a:t>
            </a:r>
          </a:p>
          <a:p>
            <a:r>
              <a:rPr lang="vi-VN" b="1" dirty="0"/>
              <a:t>1. Phân bố hướng gradient theo góc</a:t>
            </a:r>
          </a:p>
          <a:p>
            <a:pPr>
              <a:buFont typeface="Arial" panose="020B0604020202020204" pitchFamily="34" charset="0"/>
              <a:buChar char="•"/>
            </a:pPr>
            <a:r>
              <a:rPr lang="vi-VN" b="1" dirty="0"/>
              <a:t>Gradient hướng</a:t>
            </a:r>
            <a:r>
              <a:rPr lang="vi-VN" dirty="0"/>
              <a:t> là vector chỉ ra sự thay đổi cường độ tại một điểm và có thể có giá trị góc từ 0 đến 180 độ (hoặc 360 độ nếu tính cả hướng đối xứng).</a:t>
            </a:r>
          </a:p>
          <a:p>
            <a:pPr>
              <a:buFont typeface="Arial" panose="020B0604020202020204" pitchFamily="34" charset="0"/>
              <a:buChar char="•"/>
            </a:pPr>
            <a:r>
              <a:rPr lang="vi-VN" dirty="0"/>
              <a:t>Trong HOG, chỉ tính gradient trong khoảng từ </a:t>
            </a:r>
            <a:r>
              <a:rPr lang="vi-VN" b="1" dirty="0"/>
              <a:t>0 đến 180 độ</a:t>
            </a:r>
            <a:r>
              <a:rPr lang="vi-VN" dirty="0"/>
              <a:t>, bởi vì các cạnh theo hướng 0 độ và 180 độ là tương tự nhau (đối xứng qua trục).</a:t>
            </a:r>
          </a:p>
          <a:p>
            <a:pPr>
              <a:buFont typeface="Arial" panose="020B0604020202020204" pitchFamily="34" charset="0"/>
              <a:buChar char="•"/>
            </a:pPr>
            <a:r>
              <a:rPr lang="vi-VN" dirty="0"/>
              <a:t>Để phân chia hướng gradient này, HOG chia 180 độ thành các khoảng nhỏ gọi là bin. Mỗi bin đại diện cho một khoảng hướng gradient nhất định.</a:t>
            </a:r>
          </a:p>
          <a:p>
            <a:r>
              <a:rPr lang="vi-VN" b="1" dirty="0"/>
              <a:t>2. Tại sao chọn 9 bin?</a:t>
            </a:r>
          </a:p>
          <a:p>
            <a:pPr>
              <a:buFont typeface="Arial" panose="020B0604020202020204" pitchFamily="34" charset="0"/>
              <a:buChar char="•"/>
            </a:pPr>
            <a:r>
              <a:rPr lang="vi-VN" b="1" dirty="0"/>
              <a:t>180 độ / 9 bin = 20 độ/bin</a:t>
            </a:r>
            <a:r>
              <a:rPr lang="vi-VN" dirty="0"/>
              <a:t>: Với 9 bin, mỗi bin sẽ bao phủ một khoảng góc 20 độ. Điều này giúp đảm bảo rằng mỗi bin không quá rộng (khiến thông tin bị mất) và cũng không quá hẹp (gây ra sự dư thừa thông tin).</a:t>
            </a:r>
          </a:p>
          <a:p>
            <a:pPr>
              <a:buFont typeface="Arial" panose="020B0604020202020204" pitchFamily="34" charset="0"/>
              <a:buChar char="•"/>
            </a:pPr>
            <a:r>
              <a:rPr lang="vi-VN" dirty="0"/>
              <a:t>9 bin là sự thỏa hiệp giữa độ chi tiết và tính đơn giản. Một số lượng bin nhỏ hơn (ví dụ, 5 bin) sẽ không đủ để mô tả chi tiết các hướng biên trong ảnh, trong khi số lượng bin lớn hơn (ví dụ, 18 bin) có thể làm tăng chi phí tính toán và gây ra sự phức tạp không cần thiết trong mô tả đặc trưng.</a:t>
            </a:r>
          </a:p>
          <a:p>
            <a:r>
              <a:rPr lang="vi-VN" b="1" dirty="0"/>
              <a:t>3. Tại sao mỗi bin có 20 độ?</a:t>
            </a:r>
          </a:p>
          <a:p>
            <a:pPr>
              <a:buFont typeface="Arial" panose="020B0604020202020204" pitchFamily="34" charset="0"/>
              <a:buChar char="•"/>
            </a:pPr>
            <a:r>
              <a:rPr lang="vi-VN" b="1" dirty="0"/>
              <a:t>Sự biến đổi tự nhiên của hướng biên</a:t>
            </a:r>
            <a:r>
              <a:rPr lang="vi-VN" dirty="0"/>
              <a:t>: Đối tượng trong ảnh thường có biên và cạnh theo nhiều hướng khác nhau. Mỗi bin với 20 độ sẽ đủ để nắm bắt các biến đổi nhỏ trong hướng của các cạnh mà vẫn giữ được tính khái quát.</a:t>
            </a:r>
          </a:p>
          <a:p>
            <a:pPr>
              <a:buFont typeface="Arial" panose="020B0604020202020204" pitchFamily="34" charset="0"/>
              <a:buChar char="•"/>
            </a:pPr>
            <a:r>
              <a:rPr lang="vi-VN" b="1" dirty="0"/>
              <a:t>Sự cân bằng giữa độ chính xác và tính khái quát</a:t>
            </a:r>
            <a:r>
              <a:rPr lang="vi-VN" dirty="0"/>
              <a:t>: Nếu mỗi bin bao phủ một khoảng rộng hơn (ví dụ, 40 độ), HOG sẽ mất khả năng phân biệt các chi tiết nhỏ của đối tượng, làm giảm độ chính xác trong việc phát hiện đối tượng. Ngược lại, nếu mỗi bin bao phủ một khoảng hẹp hơn (ví dụ, 10 độ), số lượng bin sẽ tăng lên và mô tả trở nên phức tạp hơn mà không mang lại nhiều cải thiện về hiệu suất.</a:t>
            </a:r>
          </a:p>
          <a:p>
            <a:r>
              <a:rPr lang="vi-VN" b="1" dirty="0"/>
              <a:t>4. Lợi ích của việc dùng 9 bin với 20 độ mỗi bin</a:t>
            </a:r>
          </a:p>
          <a:p>
            <a:pPr>
              <a:buFont typeface="Arial" panose="020B0604020202020204" pitchFamily="34" charset="0"/>
              <a:buChar char="•"/>
            </a:pPr>
            <a:r>
              <a:rPr lang="vi-VN" b="1" dirty="0"/>
              <a:t>Độ chi tiết vừa đủ</a:t>
            </a:r>
            <a:r>
              <a:rPr lang="vi-VN" dirty="0"/>
              <a:t>: Với 9 bin, HOG đủ sức mô tả các biến đổi về hướng gradient mà vẫn giữ được sự gọn nhẹ trong tính toán.</a:t>
            </a:r>
          </a:p>
          <a:p>
            <a:pPr>
              <a:buFont typeface="Arial" panose="020B0604020202020204" pitchFamily="34" charset="0"/>
              <a:buChar char="•"/>
            </a:pPr>
            <a:r>
              <a:rPr lang="vi-VN" b="1" dirty="0"/>
              <a:t>Tính ổn định</a:t>
            </a:r>
            <a:r>
              <a:rPr lang="vi-VN" dirty="0"/>
              <a:t>: Mỗi bin với 20 độ giúp đảm bảo rằng các hướng gradient gần nhau vẫn nằm trong cùng một bin, tạo ra sự ổn định trước những nhiễu nhỏ hoặc thay đổi không đáng kể trong cường độ và cấu trúc của đối tượng.</a:t>
            </a:r>
          </a:p>
          <a:p>
            <a:pPr>
              <a:buFont typeface="Arial" panose="020B0604020202020204" pitchFamily="34" charset="0"/>
              <a:buChar char="•"/>
            </a:pPr>
            <a:r>
              <a:rPr lang="vi-VN" b="1" dirty="0"/>
              <a:t>Giảm thiểu tính dư thừa</a:t>
            </a:r>
            <a:r>
              <a:rPr lang="vi-VN" dirty="0"/>
              <a:t>: Việc chia 180 độ thành 9 bin hợp lý giúp giảm thiểu sự dư thừa thông tin, đồng thời đảm bảo rằng các hướng gradient khác nhau được phân biệt một cách rõ ràng.</a:t>
            </a:r>
          </a:p>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19</a:t>
            </a:fld>
            <a:endParaRPr lang="en-US"/>
          </a:p>
        </p:txBody>
      </p:sp>
    </p:spTree>
    <p:extLst>
      <p:ext uri="{BB962C8B-B14F-4D97-AF65-F5344CB8AC3E}">
        <p14:creationId xmlns:p14="http://schemas.microsoft.com/office/powerpoint/2010/main" val="604237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4AEEFD8-B895-4B4C-9B07-8F1FEDA7F79E}" type="slidenum">
              <a:rPr lang="en-US" smtClean="0"/>
              <a:t>20</a:t>
            </a:fld>
            <a:endParaRPr lang="en-US"/>
          </a:p>
        </p:txBody>
      </p:sp>
    </p:spTree>
    <p:extLst>
      <p:ext uri="{BB962C8B-B14F-4D97-AF65-F5344CB8AC3E}">
        <p14:creationId xmlns:p14="http://schemas.microsoft.com/office/powerpoint/2010/main" val="192082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Sau khi chúng ta đã có cái nhìn tổng quan về phát hiện đối tượng và hiểu lý do tại sao lĩnh vực này quan trọng trong rất nhiều ứng dụng thực tế, đã đến lúc đi sâu vào các khái niệm và phương pháp chính của khóa học."</a:t>
            </a:r>
            <a:endParaRPr lang="vi-VN" dirty="0"/>
          </a:p>
          <a:p>
            <a:r>
              <a:rPr lang="vi-VN" b="1" dirty="0"/>
              <a:t>"Trong hành trình này, chúng ta sẽ bắt đầu với những kiến thức cơ bản để hiểu nền tảng của việc phát hiện đối tượng, trước khi tiến tới các kỹ thuật hiện đại và cách đánh giá, triển khai mô hình trong thực tế."</a:t>
            </a:r>
            <a:endParaRPr lang="vi-VN" dirty="0"/>
          </a:p>
          <a:p>
            <a:r>
              <a:rPr lang="vi-VN" b="1" dirty="0"/>
              <a:t>"Dưới đây là các nội dung quan trọng mà chúng ta sẽ cùng nhau khám phá.</a:t>
            </a:r>
            <a:endParaRPr lang="vi-VN" dirty="0"/>
          </a:p>
          <a:p>
            <a:endParaRPr lang="en-US" dirty="0"/>
          </a:p>
          <a:p>
            <a:r>
              <a:rPr lang="vi-VN" b="1" dirty="0"/>
              <a:t>"Chúng ta sẽ bắt đầu từ việc tìm hiểu các khái niệm cơ bản, nắm rõ sự khác biệt giữa phát hiện và phân loại đối tượng, đi qua các phương pháp phát hiện phổ biến, cho đến các kỹ thuật nâng cao giúp mô hình phát hiện hiệu quả hơn. Cuối cùng, chúng ta sẽ học cách đánh giá và triển khai mô hình trong các dự án thực tế.</a:t>
            </a:r>
            <a:endParaRPr lang="en-US" b="1" dirty="0"/>
          </a:p>
        </p:txBody>
      </p:sp>
      <p:sp>
        <p:nvSpPr>
          <p:cNvPr id="4" name="Slide Number Placeholder 3"/>
          <p:cNvSpPr>
            <a:spLocks noGrp="1"/>
          </p:cNvSpPr>
          <p:nvPr>
            <p:ph type="sldNum" sz="quarter" idx="5"/>
          </p:nvPr>
        </p:nvSpPr>
        <p:spPr/>
        <p:txBody>
          <a:bodyPr/>
          <a:lstStyle/>
          <a:p>
            <a:fld id="{14AEEFD8-B895-4B4C-9B07-8F1FEDA7F79E}" type="slidenum">
              <a:rPr lang="en-US" smtClean="0"/>
              <a:t>3</a:t>
            </a:fld>
            <a:endParaRPr lang="en-US"/>
          </a:p>
        </p:txBody>
      </p:sp>
    </p:spTree>
    <p:extLst>
      <p:ext uri="{BB962C8B-B14F-4D97-AF65-F5344CB8AC3E}">
        <p14:creationId xmlns:p14="http://schemas.microsoft.com/office/powerpoint/2010/main" val="4283996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4AEEFD8-B895-4B4C-9B07-8F1FEDA7F79E}" type="slidenum">
              <a:rPr lang="en-US" smtClean="0"/>
              <a:t>21</a:t>
            </a:fld>
            <a:endParaRPr lang="en-US"/>
          </a:p>
        </p:txBody>
      </p:sp>
    </p:spTree>
    <p:extLst>
      <p:ext uri="{BB962C8B-B14F-4D97-AF65-F5344CB8AC3E}">
        <p14:creationId xmlns:p14="http://schemas.microsoft.com/office/powerpoint/2010/main" val="3157074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4AEEFD8-B895-4B4C-9B07-8F1FEDA7F79E}" type="slidenum">
              <a:rPr lang="en-US" smtClean="0"/>
              <a:t>22</a:t>
            </a:fld>
            <a:endParaRPr lang="en-US"/>
          </a:p>
        </p:txBody>
      </p:sp>
    </p:spTree>
    <p:extLst>
      <p:ext uri="{BB962C8B-B14F-4D97-AF65-F5344CB8AC3E}">
        <p14:creationId xmlns:p14="http://schemas.microsoft.com/office/powerpoint/2010/main" val="2773027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23</a:t>
            </a:fld>
            <a:endParaRPr lang="en-US"/>
          </a:p>
        </p:txBody>
      </p:sp>
    </p:spTree>
    <p:extLst>
      <p:ext uri="{BB962C8B-B14F-4D97-AF65-F5344CB8AC3E}">
        <p14:creationId xmlns:p14="http://schemas.microsoft.com/office/powerpoint/2010/main" val="3401607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24</a:t>
            </a:fld>
            <a:endParaRPr lang="en-US"/>
          </a:p>
        </p:txBody>
      </p:sp>
    </p:spTree>
    <p:extLst>
      <p:ext uri="{BB962C8B-B14F-4D97-AF65-F5344CB8AC3E}">
        <p14:creationId xmlns:p14="http://schemas.microsoft.com/office/powerpoint/2010/main" val="727088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25</a:t>
            </a:fld>
            <a:endParaRPr lang="en-US"/>
          </a:p>
        </p:txBody>
      </p:sp>
    </p:spTree>
    <p:extLst>
      <p:ext uri="{BB962C8B-B14F-4D97-AF65-F5344CB8AC3E}">
        <p14:creationId xmlns:p14="http://schemas.microsoft.com/office/powerpoint/2010/main" val="48526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26</a:t>
            </a:fld>
            <a:endParaRPr lang="en-US"/>
          </a:p>
        </p:txBody>
      </p:sp>
    </p:spTree>
    <p:extLst>
      <p:ext uri="{BB962C8B-B14F-4D97-AF65-F5344CB8AC3E}">
        <p14:creationId xmlns:p14="http://schemas.microsoft.com/office/powerpoint/2010/main" val="360122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1" i="0" dirty="0">
                <a:solidFill>
                  <a:srgbClr val="333333"/>
                </a:solidFill>
                <a:effectLst/>
                <a:latin typeface="Helvetica Neue"/>
              </a:rPr>
              <a:t>Hiều một cách đơn giản:</a:t>
            </a:r>
          </a:p>
          <a:p>
            <a:pPr algn="l">
              <a:buFont typeface="Arial" panose="020B0604020202020204" pitchFamily="34" charset="0"/>
              <a:buChar char="•"/>
            </a:pPr>
            <a:r>
              <a:rPr lang="vi-VN" b="0" i="0" dirty="0">
                <a:solidFill>
                  <a:srgbClr val="333333"/>
                </a:solidFill>
                <a:effectLst/>
                <a:latin typeface="Helvetica Neue"/>
              </a:rPr>
              <a:t>Phân loại hình ảnh (image classification): liên quan đến việc gán nhãn cho hình ảnh.</a:t>
            </a:r>
          </a:p>
          <a:p>
            <a:pPr algn="l">
              <a:buFont typeface="Arial" panose="020B0604020202020204" pitchFamily="34" charset="0"/>
              <a:buChar char="•"/>
            </a:pPr>
            <a:r>
              <a:rPr lang="vi-VN" b="0" i="0" dirty="0">
                <a:solidFill>
                  <a:srgbClr val="333333"/>
                </a:solidFill>
                <a:effectLst/>
                <a:latin typeface="Helvetica Neue"/>
              </a:rPr>
              <a:t>Định vị vật thể (object localization): liên quan đến việc vẽ một hộp giới hạn (bounding box) xung quanh một hoặc nhiều đối tượng trong hình ảnh nhằm khoanh vùng đối tượng.</a:t>
            </a:r>
          </a:p>
          <a:p>
            <a:pPr algn="l">
              <a:buFont typeface="Arial" panose="020B0604020202020204" pitchFamily="34" charset="0"/>
              <a:buChar char="•"/>
            </a:pPr>
            <a:r>
              <a:rPr lang="vi-VN" b="0" i="0" dirty="0">
                <a:solidFill>
                  <a:srgbClr val="333333"/>
                </a:solidFill>
                <a:effectLst/>
                <a:latin typeface="Helvetica Neue"/>
              </a:rPr>
              <a:t>Phát hiện đối tượng (object detection): Là nhiệm vụ khó khăn hơn và là sự kết hợp của cả hai nhiệm vụ trên: Vẽ một bounding box xung quanh từng đối tượng quan tâm trong ảnh và gán cho chúng một nhãn. Kết hợp cùng nhau, tất cả các vấn đề này được gọi là object recognition hoặc object detection.</a:t>
            </a:r>
          </a:p>
          <a:p>
            <a:endParaRPr lang="en-US" dirty="0"/>
          </a:p>
          <a:p>
            <a:pPr algn="l">
              <a:buFont typeface="Arial" panose="020B0604020202020204" pitchFamily="34" charset="0"/>
              <a:buNone/>
            </a:pPr>
            <a:r>
              <a:rPr lang="vi-VN" b="1" i="0" dirty="0">
                <a:solidFill>
                  <a:srgbClr val="333333"/>
                </a:solidFill>
                <a:effectLst/>
                <a:latin typeface="Helvetica Neue"/>
              </a:rPr>
              <a:t>Lịch sử hình thành, phát triển và đặc điểm cấu trúc của các thuật toán object detection bao gồm 2 nhóm chính:</a:t>
            </a:r>
          </a:p>
          <a:p>
            <a:pPr marL="742950" lvl="1" indent="-285750" algn="l">
              <a:buFont typeface="Arial" panose="020B0604020202020204" pitchFamily="34" charset="0"/>
              <a:buChar char="•"/>
            </a:pPr>
            <a:r>
              <a:rPr lang="vi-VN" b="0" i="0" dirty="0">
                <a:solidFill>
                  <a:srgbClr val="333333"/>
                </a:solidFill>
                <a:effectLst/>
                <a:latin typeface="Helvetica Neue"/>
              </a:rPr>
              <a:t>Họ các mô hình R-CNN (Region-Based Convolutional Neural Networks) giải quyết các nhiệm vụ định vị vật thể và nhận diện vật thể.</a:t>
            </a:r>
          </a:p>
          <a:p>
            <a:pPr marL="742950" lvl="1" indent="-285750" algn="l">
              <a:buFont typeface="Arial" panose="020B0604020202020204" pitchFamily="34" charset="0"/>
              <a:buChar char="•"/>
            </a:pPr>
            <a:r>
              <a:rPr lang="vi-VN" b="0" i="0" dirty="0">
                <a:solidFill>
                  <a:srgbClr val="333333"/>
                </a:solidFill>
                <a:effectLst/>
                <a:latin typeface="Helvetica Neue"/>
              </a:rPr>
              <a:t>Họ các mô hình YOLO (You Only Look Once), là một nhóm kỹ thuật thứ hai để nhận dạng đối tượng được thiết kế để nhận diện vật thể real time.</a:t>
            </a:r>
          </a:p>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4</a:t>
            </a:fld>
            <a:endParaRPr lang="en-US"/>
          </a:p>
        </p:txBody>
      </p:sp>
    </p:spTree>
    <p:extLst>
      <p:ext uri="{BB962C8B-B14F-4D97-AF65-F5344CB8AC3E}">
        <p14:creationId xmlns:p14="http://schemas.microsoft.com/office/powerpoint/2010/main" val="356586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5</a:t>
            </a:fld>
            <a:endParaRPr lang="en-US"/>
          </a:p>
        </p:txBody>
      </p:sp>
    </p:spTree>
    <p:extLst>
      <p:ext uri="{BB962C8B-B14F-4D97-AF65-F5344CB8AC3E}">
        <p14:creationId xmlns:p14="http://schemas.microsoft.com/office/powerpoint/2010/main" val="81833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6</a:t>
            </a:fld>
            <a:endParaRPr lang="en-US"/>
          </a:p>
        </p:txBody>
      </p:sp>
    </p:spTree>
    <p:extLst>
      <p:ext uri="{BB962C8B-B14F-4D97-AF65-F5344CB8AC3E}">
        <p14:creationId xmlns:p14="http://schemas.microsoft.com/office/powerpoint/2010/main" val="349517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7</a:t>
            </a:fld>
            <a:endParaRPr lang="en-US"/>
          </a:p>
        </p:txBody>
      </p:sp>
    </p:spTree>
    <p:extLst>
      <p:ext uri="{BB962C8B-B14F-4D97-AF65-F5344CB8AC3E}">
        <p14:creationId xmlns:p14="http://schemas.microsoft.com/office/powerpoint/2010/main" val="290054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8</a:t>
            </a:fld>
            <a:endParaRPr lang="en-US"/>
          </a:p>
        </p:txBody>
      </p:sp>
    </p:spTree>
    <p:extLst>
      <p:ext uri="{BB962C8B-B14F-4D97-AF65-F5344CB8AC3E}">
        <p14:creationId xmlns:p14="http://schemas.microsoft.com/office/powerpoint/2010/main" val="17728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9</a:t>
            </a:fld>
            <a:endParaRPr lang="en-US"/>
          </a:p>
        </p:txBody>
      </p:sp>
    </p:spTree>
    <p:extLst>
      <p:ext uri="{BB962C8B-B14F-4D97-AF65-F5344CB8AC3E}">
        <p14:creationId xmlns:p14="http://schemas.microsoft.com/office/powerpoint/2010/main" val="3283308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EEFD8-B895-4B4C-9B07-8F1FEDA7F79E}" type="slidenum">
              <a:rPr lang="en-US" smtClean="0"/>
              <a:t>10</a:t>
            </a:fld>
            <a:endParaRPr lang="en-US"/>
          </a:p>
        </p:txBody>
      </p:sp>
    </p:spTree>
    <p:extLst>
      <p:ext uri="{BB962C8B-B14F-4D97-AF65-F5344CB8AC3E}">
        <p14:creationId xmlns:p14="http://schemas.microsoft.com/office/powerpoint/2010/main" val="1219326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01D8-14BA-74D3-4BEC-11D0C62421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DC60E0-0856-FEF6-062C-43C05E47BD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D666AA-0392-74E2-1184-EF28B340D402}"/>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5" name="Footer Placeholder 4">
            <a:extLst>
              <a:ext uri="{FF2B5EF4-FFF2-40B4-BE49-F238E27FC236}">
                <a16:creationId xmlns:a16="http://schemas.microsoft.com/office/drawing/2014/main" id="{D7B131E2-1144-B4B9-95F6-9BC2612BC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AC3EE9-0670-0EC8-9C8B-24CF29807200}"/>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852913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EDE5-B226-F742-0022-714895AD44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E0BDBF-F75D-061E-36DD-038EA863BC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1B28DD-B2F9-0752-38EA-F187DC21D2DD}"/>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5" name="Footer Placeholder 4">
            <a:extLst>
              <a:ext uri="{FF2B5EF4-FFF2-40B4-BE49-F238E27FC236}">
                <a16:creationId xmlns:a16="http://schemas.microsoft.com/office/drawing/2014/main" id="{BB79F968-349D-C979-A5D2-0B6EA8FEB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808A77-53A4-3A88-B2D2-8E223C7FD463}"/>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72973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168DD3-8727-F6EC-39BB-E6C99E5BE7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21E98F-02B3-DE98-1B51-2DBB56FA45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2D93E-5E56-4F24-A0B6-06932CBD50F2}"/>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5" name="Footer Placeholder 4">
            <a:extLst>
              <a:ext uri="{FF2B5EF4-FFF2-40B4-BE49-F238E27FC236}">
                <a16:creationId xmlns:a16="http://schemas.microsoft.com/office/drawing/2014/main" id="{006EF25E-871E-757D-DFEC-ECE1430B97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B8A5D-5A5E-C013-C283-99C70FC33EF8}"/>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341198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2D52-AF20-E65B-7F03-093336241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AAD43-0CDB-41C5-3C50-0797A617E9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BF6C4-B4F6-28AE-B2B1-A05E367DCE1F}"/>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5" name="Footer Placeholder 4">
            <a:extLst>
              <a:ext uri="{FF2B5EF4-FFF2-40B4-BE49-F238E27FC236}">
                <a16:creationId xmlns:a16="http://schemas.microsoft.com/office/drawing/2014/main" id="{1782481F-BF3E-6C91-24D5-7455B4D69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5C021-F643-1290-0600-9E08B84A4ACA}"/>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3053629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29EA-52C5-8307-AA0B-2B5E0E7C74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92C6DA-9A21-BF2E-F52F-466E6CE1F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F64C34-0CEB-CA40-F6BC-ECC4103939B0}"/>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5" name="Footer Placeholder 4">
            <a:extLst>
              <a:ext uri="{FF2B5EF4-FFF2-40B4-BE49-F238E27FC236}">
                <a16:creationId xmlns:a16="http://schemas.microsoft.com/office/drawing/2014/main" id="{00985BC1-D81F-D4F6-92DC-44F512A0D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2E46E-2BE9-1A4C-7165-F53E4B7D592F}"/>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59655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1F02-9800-19BE-3292-21AF245CA5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7E3DDB-773C-9447-AAB1-1536407376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C4899F-FE3F-15FB-27AF-1A9C5EA4AD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BD9F85-6BBC-A77C-93DD-81C746EB38DC}"/>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6" name="Footer Placeholder 5">
            <a:extLst>
              <a:ext uri="{FF2B5EF4-FFF2-40B4-BE49-F238E27FC236}">
                <a16:creationId xmlns:a16="http://schemas.microsoft.com/office/drawing/2014/main" id="{55F598C9-E97E-9AA2-4D8C-19AEEC3C9C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BDAB0B-E022-14DF-5470-DEBFB53A6CF6}"/>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1942289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7889-0FB3-6745-22AD-28C532495B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495C37-BD5D-AD2E-0B6A-568232D65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21ECA4-F2AB-BD76-0ECD-B6BEC7219E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A3C60E-33B5-334F-E108-2158E0CF2F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392014-F956-3715-68EA-709B726FC2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CCE2F4-77A1-9E2F-7182-9A7FB653D451}"/>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8" name="Footer Placeholder 7">
            <a:extLst>
              <a:ext uri="{FF2B5EF4-FFF2-40B4-BE49-F238E27FC236}">
                <a16:creationId xmlns:a16="http://schemas.microsoft.com/office/drawing/2014/main" id="{A49F46A9-2E4B-A806-8604-B30932FB6B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226F2-8CBB-F3BF-D375-F31C9E45EA8C}"/>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2998578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9D4FC-315E-0DE9-DEC1-1A0AF84B5E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A5215F-0C0F-38EC-D05A-3DD9FAC6012C}"/>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4" name="Footer Placeholder 3">
            <a:extLst>
              <a:ext uri="{FF2B5EF4-FFF2-40B4-BE49-F238E27FC236}">
                <a16:creationId xmlns:a16="http://schemas.microsoft.com/office/drawing/2014/main" id="{4EDAB345-5769-41C1-85D3-46EA486725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3F5DA1-272E-CD1F-5803-E0532C3375EC}"/>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364596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C889AA-D6F8-687F-2436-4C65338261C3}"/>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3" name="Footer Placeholder 2">
            <a:extLst>
              <a:ext uri="{FF2B5EF4-FFF2-40B4-BE49-F238E27FC236}">
                <a16:creationId xmlns:a16="http://schemas.microsoft.com/office/drawing/2014/main" id="{230C78AE-A1C6-699D-5511-CD7685E398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66C615-6066-D85F-0ACF-6D54B2DA20DA}"/>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420239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22A0-0C13-FF48-ED53-CC0F615F07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75A845-1598-8CA6-6EFF-56CAFC64AD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4E612-630F-53D8-D5A5-2A1B90E58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CC7F17-6769-C782-4163-456A32DB9458}"/>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6" name="Footer Placeholder 5">
            <a:extLst>
              <a:ext uri="{FF2B5EF4-FFF2-40B4-BE49-F238E27FC236}">
                <a16:creationId xmlns:a16="http://schemas.microsoft.com/office/drawing/2014/main" id="{34DD8C99-3989-5087-2CE1-0D7215CC0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8159B-825B-40B4-97D3-08B36A53E9A0}"/>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1961110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0E2C-F47F-C1BC-9BD8-4E15B25A6F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C5AAB2-1E7B-4DC5-69C1-D2AF38E19F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E5C0C9-62CE-9ABF-D063-F0D56B818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26E66D-9920-034D-BA37-141D6F201ECE}"/>
              </a:ext>
            </a:extLst>
          </p:cNvPr>
          <p:cNvSpPr>
            <a:spLocks noGrp="1"/>
          </p:cNvSpPr>
          <p:nvPr>
            <p:ph type="dt" sz="half" idx="10"/>
          </p:nvPr>
        </p:nvSpPr>
        <p:spPr/>
        <p:txBody>
          <a:bodyPr/>
          <a:lstStyle/>
          <a:p>
            <a:fld id="{D3935C33-DF63-45AC-8E5F-E942CEBAFC2C}" type="datetimeFigureOut">
              <a:rPr lang="en-US" smtClean="0"/>
              <a:t>9/18/2024</a:t>
            </a:fld>
            <a:endParaRPr lang="en-US"/>
          </a:p>
        </p:txBody>
      </p:sp>
      <p:sp>
        <p:nvSpPr>
          <p:cNvPr id="6" name="Footer Placeholder 5">
            <a:extLst>
              <a:ext uri="{FF2B5EF4-FFF2-40B4-BE49-F238E27FC236}">
                <a16:creationId xmlns:a16="http://schemas.microsoft.com/office/drawing/2014/main" id="{BB6486B5-6E79-EE84-63A9-91D27F1DC2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29B297-46FF-6058-D951-76103941F946}"/>
              </a:ext>
            </a:extLst>
          </p:cNvPr>
          <p:cNvSpPr>
            <a:spLocks noGrp="1"/>
          </p:cNvSpPr>
          <p:nvPr>
            <p:ph type="sldNum" sz="quarter" idx="12"/>
          </p:nvPr>
        </p:nvSpPr>
        <p:spPr/>
        <p:txBody>
          <a:bodyPr/>
          <a:lstStyle/>
          <a:p>
            <a:fld id="{92FDC7BE-5464-4E49-821A-07966A2520C5}" type="slidenum">
              <a:rPr lang="en-US" smtClean="0"/>
              <a:t>‹#›</a:t>
            </a:fld>
            <a:endParaRPr lang="en-US"/>
          </a:p>
        </p:txBody>
      </p:sp>
    </p:spTree>
    <p:extLst>
      <p:ext uri="{BB962C8B-B14F-4D97-AF65-F5344CB8AC3E}">
        <p14:creationId xmlns:p14="http://schemas.microsoft.com/office/powerpoint/2010/main" val="416637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63E8B-0649-522B-DB18-C1E672D650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EDBC00-CE32-A07C-FE54-019243BD4B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80959-1201-CCB1-CC30-76BF1C61F5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935C33-DF63-45AC-8E5F-E942CEBAFC2C}" type="datetimeFigureOut">
              <a:rPr lang="en-US" smtClean="0"/>
              <a:t>9/18/2024</a:t>
            </a:fld>
            <a:endParaRPr lang="en-US"/>
          </a:p>
        </p:txBody>
      </p:sp>
      <p:sp>
        <p:nvSpPr>
          <p:cNvPr id="5" name="Footer Placeholder 4">
            <a:extLst>
              <a:ext uri="{FF2B5EF4-FFF2-40B4-BE49-F238E27FC236}">
                <a16:creationId xmlns:a16="http://schemas.microsoft.com/office/drawing/2014/main" id="{20FF1A07-FA8D-F72B-B5C8-88217EB86E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3CE121-D799-1688-3188-3FC2716CA3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FDC7BE-5464-4E49-821A-07966A2520C5}" type="slidenum">
              <a:rPr lang="en-US" smtClean="0"/>
              <a:t>‹#›</a:t>
            </a:fld>
            <a:endParaRPr lang="en-US"/>
          </a:p>
        </p:txBody>
      </p:sp>
    </p:spTree>
    <p:extLst>
      <p:ext uri="{BB962C8B-B14F-4D97-AF65-F5344CB8AC3E}">
        <p14:creationId xmlns:p14="http://schemas.microsoft.com/office/powerpoint/2010/main" val="158115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8CB7DF-A468-1CC0-CD94-1FF588F1E5C9}"/>
              </a:ext>
            </a:extLst>
          </p:cNvPr>
          <p:cNvSpPr>
            <a:spLocks noGrp="1"/>
          </p:cNvSpPr>
          <p:nvPr>
            <p:ph type="ctrTitle"/>
          </p:nvPr>
        </p:nvSpPr>
        <p:spPr>
          <a:xfrm>
            <a:off x="1524003" y="1999615"/>
            <a:ext cx="9144000" cy="2764028"/>
          </a:xfrm>
        </p:spPr>
        <p:txBody>
          <a:bodyPr anchor="ctr">
            <a:normAutofit/>
          </a:bodyPr>
          <a:lstStyle/>
          <a:p>
            <a:r>
              <a:rPr lang="en-US" sz="7200" b="1"/>
              <a:t>Phát hiện đối tượng trong ảnh</a:t>
            </a:r>
          </a:p>
        </p:txBody>
      </p:sp>
      <p:sp>
        <p:nvSpPr>
          <p:cNvPr id="3" name="Subtitle 2">
            <a:extLst>
              <a:ext uri="{FF2B5EF4-FFF2-40B4-BE49-F238E27FC236}">
                <a16:creationId xmlns:a16="http://schemas.microsoft.com/office/drawing/2014/main" id="{1D4119C9-8463-BAE5-D4C5-E3B7B2B96136}"/>
              </a:ext>
            </a:extLst>
          </p:cNvPr>
          <p:cNvSpPr>
            <a:spLocks noGrp="1"/>
          </p:cNvSpPr>
          <p:nvPr>
            <p:ph type="subTitle" idx="1"/>
          </p:nvPr>
        </p:nvSpPr>
        <p:spPr>
          <a:xfrm>
            <a:off x="1966912" y="5645150"/>
            <a:ext cx="8258176" cy="631825"/>
          </a:xfrm>
        </p:spPr>
        <p:txBody>
          <a:bodyPr anchor="ctr">
            <a:normAutofit/>
          </a:bodyPr>
          <a:lstStyle/>
          <a:p>
            <a:r>
              <a:rPr lang="en-US" sz="2800" b="1"/>
              <a:t>Người trình bày: Đào Trần Chung</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4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a:t>2. </a:t>
            </a:r>
            <a:r>
              <a:rPr lang="vi-VN" b="1">
                <a:latin typeface="Calibri Light" panose="020F0302020204030204" pitchFamily="34" charset="0"/>
                <a:ea typeface="Calibri Light" panose="020F0302020204030204" pitchFamily="34" charset="0"/>
                <a:cs typeface="Calibri Light" panose="020F0302020204030204" pitchFamily="34" charset="0"/>
              </a:rPr>
              <a:t>Phân biệt giữa phát hiện đối tượng và phân loại đối tượng</a:t>
            </a:r>
            <a:endParaRPr lang="en-US" b="1">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r>
              <a:rPr lang="vi-VN" dirty="0"/>
              <a:t>Phát hiện đối tượng (Object Detection):</a:t>
            </a:r>
            <a:endParaRPr lang="en-US"/>
          </a:p>
          <a:p>
            <a:pPr lvl="1">
              <a:buSzPct val="85000"/>
              <a:buFont typeface="Courier New" panose="02070309020205020404" pitchFamily="49" charset="0"/>
              <a:buChar char="o"/>
            </a:pPr>
            <a:r>
              <a:rPr lang="vi-VN"/>
              <a:t>Đầu vào có thể là hình ảnh chứa nhiều đối tượng ở các vị trí khác nhau.</a:t>
            </a:r>
            <a:endParaRPr lang="en-US"/>
          </a:p>
          <a:p>
            <a:pPr lvl="1">
              <a:buSzPct val="85000"/>
              <a:buFont typeface="Courier New" panose="02070309020205020404" pitchFamily="49" charset="0"/>
              <a:buChar char="o"/>
            </a:pPr>
            <a:r>
              <a:rPr lang="vi-VN"/>
              <a:t>Kết quả là tập các bounding box và nhãn cho từng đối tượng trong hình.</a:t>
            </a:r>
            <a:endParaRPr lang="en-US"/>
          </a:p>
          <a:p>
            <a:pPr lvl="1">
              <a:buSzPct val="85000"/>
              <a:buFont typeface="Courier New" panose="02070309020205020404" pitchFamily="49" charset="0"/>
              <a:buChar char="o"/>
            </a:pPr>
            <a:r>
              <a:rPr lang="vi-VN"/>
              <a:t>Ví dụ: Một hình ảnh có chó và mèo → Phát hiện kết quả: "Chó" tại (x1, y1, w1, h1), "Mèo" tại (x2, y2, w2, h2).</a:t>
            </a:r>
            <a:endParaRPr lang="en-US"/>
          </a:p>
        </p:txBody>
      </p:sp>
    </p:spTree>
    <p:extLst>
      <p:ext uri="{BB962C8B-B14F-4D97-AF65-F5344CB8AC3E}">
        <p14:creationId xmlns:p14="http://schemas.microsoft.com/office/powerpoint/2010/main" val="37490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a:t>3. </a:t>
            </a:r>
            <a:r>
              <a:rPr lang="en-US" b="1">
                <a:latin typeface="Calibri Light" panose="020F0302020204030204" pitchFamily="34" charset="0"/>
                <a:ea typeface="Calibri Light" panose="020F0302020204030204" pitchFamily="34" charset="0"/>
                <a:cs typeface="Calibri Light" panose="020F0302020204030204" pitchFamily="34" charset="0"/>
              </a:rPr>
              <a:t>Các phương pháp phát hiện đối tượng</a:t>
            </a: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err="1">
                <a:latin typeface="Arial" panose="020B0604020202020204" pitchFamily="34" charset="0"/>
                <a:cs typeface="Arial" panose="020B0604020202020204" pitchFamily="34" charset="0"/>
              </a:rPr>
              <a:t>Các</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phương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pháp</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truyền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thống</a:t>
            </a:r>
            <a:endParaRPr lang="en-US" b="1">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HOG + SVM (Histogram of Oriented Gradients + Support Vector Machine)</a:t>
            </a:r>
          </a:p>
          <a:p>
            <a:r>
              <a:rPr lang="en-US" err="1">
                <a:latin typeface="Arial" panose="020B0604020202020204" pitchFamily="34" charset="0"/>
                <a:cs typeface="Arial" panose="020B0604020202020204" pitchFamily="34" charset="0"/>
              </a:rPr>
              <a:t>Haar</a:t>
            </a:r>
            <a:r>
              <a:rPr lang="en-US">
                <a:latin typeface="Arial" panose="020B0604020202020204" pitchFamily="34" charset="0"/>
                <a:cs typeface="Arial" panose="020B0604020202020204" pitchFamily="34" charset="0"/>
              </a:rPr>
              <a:t>-cascade</a:t>
            </a:r>
          </a:p>
        </p:txBody>
      </p:sp>
    </p:spTree>
    <p:extLst>
      <p:ext uri="{BB962C8B-B14F-4D97-AF65-F5344CB8AC3E}">
        <p14:creationId xmlns:p14="http://schemas.microsoft.com/office/powerpoint/2010/main" val="1881609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3.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phương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pháp</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err="1">
                <a:latin typeface="Arial" panose="020B0604020202020204" pitchFamily="34" charset="0"/>
                <a:cs typeface="Arial" panose="020B0604020202020204" pitchFamily="34" charset="0"/>
              </a:rPr>
              <a:t>Giới</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thiệu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về</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thuật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toán</a:t>
            </a:r>
            <a:r>
              <a:rPr lang="en-US" b="1">
                <a:latin typeface="Arial" panose="020B0604020202020204" pitchFamily="34" charset="0"/>
                <a:cs typeface="Arial" panose="020B0604020202020204" pitchFamily="34" charset="0"/>
              </a:rPr>
              <a:t> HOG</a:t>
            </a:r>
          </a:p>
          <a:p>
            <a:r>
              <a:rPr lang="vi-VN">
                <a:latin typeface="Arial" panose="020B0604020202020204" pitchFamily="34" charset="0"/>
                <a:cs typeface="Arial" panose="020B0604020202020204" pitchFamily="34" charset="0"/>
              </a:rPr>
              <a:t>Điểm mấu chốt trong nguyên lý hoạt động của HOG đó là hình dạng của một vật thể cục bộ có thể được mô tả thông qua hai ma trận đó là ma trận độ lớn gradient (gradient magnitude) và ma trận phương gradient (gradient direction).</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4127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46">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Arc 1047">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4184542" y="486184"/>
            <a:ext cx="7363990" cy="1325563"/>
          </a:xfrm>
        </p:spPr>
        <p:txBody>
          <a:bodyPr>
            <a:normAutofit/>
          </a:bodyPr>
          <a:lstStyle/>
          <a:p>
            <a:r>
              <a:rPr lang="en-US" b="1"/>
              <a:t>3. </a:t>
            </a:r>
            <a:r>
              <a:rPr lang="en-US" b="1">
                <a:latin typeface="Calibri Light" panose="020F0302020204030204" pitchFamily="34" charset="0"/>
                <a:ea typeface="Calibri Light" panose="020F0302020204030204" pitchFamily="34" charset="0"/>
                <a:cs typeface="Calibri Light" panose="020F0302020204030204" pitchFamily="34" charset="0"/>
              </a:rPr>
              <a:t>Các phương pháp phát hiện đối 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028" name="Picture 4">
            <a:extLst>
              <a:ext uri="{FF2B5EF4-FFF2-40B4-BE49-F238E27FC236}">
                <a16:creationId xmlns:a16="http://schemas.microsoft.com/office/drawing/2014/main" id="{D2810567-7F2E-8B30-8A9F-E9968383C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250" r="22001" b="2"/>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9D99644-A467-517F-2C62-6CB16D4602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21" r="22081" b="3"/>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4184542" y="1946684"/>
            <a:ext cx="7363990" cy="4351338"/>
          </a:xfrm>
        </p:spPr>
        <p:txBody>
          <a:bodyPr>
            <a:normAutofit/>
          </a:bodyPr>
          <a:lstStyle/>
          <a:p>
            <a:pPr marL="0" indent="0">
              <a:buNone/>
            </a:pPr>
            <a:r>
              <a:rPr lang="en-US" b="1" err="1">
                <a:latin typeface="Arial" panose="020B0604020202020204" pitchFamily="34" charset="0"/>
                <a:cs typeface="Arial" panose="020B0604020202020204" pitchFamily="34" charset="0"/>
              </a:rPr>
              <a:t>Ứng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dụng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của</a:t>
            </a:r>
            <a:r>
              <a:rPr lang="en-US" b="1">
                <a:latin typeface="Arial" panose="020B0604020202020204" pitchFamily="34" charset="0"/>
                <a:cs typeface="Arial" panose="020B0604020202020204" pitchFamily="34" charset="0"/>
              </a:rPr>
              <a:t> HOG</a:t>
            </a:r>
          </a:p>
          <a:p>
            <a:r>
              <a:rPr lang="en-US" err="1">
                <a:latin typeface="Arial" panose="020B0604020202020204" pitchFamily="34" charset="0"/>
                <a:cs typeface="Arial" panose="020B0604020202020204" pitchFamily="34" charset="0"/>
              </a:rPr>
              <a:t>Nhận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người</a:t>
            </a:r>
            <a:r>
              <a:rPr lang="en-US">
                <a:latin typeface="Arial" panose="020B0604020202020204" pitchFamily="34" charset="0"/>
                <a:cs typeface="Arial" panose="020B0604020202020204" pitchFamily="34" charset="0"/>
              </a:rPr>
              <a:t> (human detection)</a:t>
            </a:r>
            <a:r>
              <a:rPr lang="vi-VN">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Nhận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khuôn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mặt</a:t>
            </a:r>
            <a:r>
              <a:rPr lang="en-US">
                <a:latin typeface="Arial" panose="020B0604020202020204" pitchFamily="34" charset="0"/>
                <a:cs typeface="Arial" panose="020B0604020202020204" pitchFamily="34" charset="0"/>
              </a:rPr>
              <a:t> (face detection)</a:t>
            </a:r>
          </a:p>
          <a:p>
            <a:r>
              <a:rPr lang="en-US" err="1">
                <a:latin typeface="Arial" panose="020B0604020202020204" pitchFamily="34" charset="0"/>
                <a:cs typeface="Arial" panose="020B0604020202020204" pitchFamily="34" charset="0"/>
              </a:rPr>
              <a:t>Nhận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feature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loại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ảnh</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5939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3.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phương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pháp</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dirty="0" err="1">
                <a:latin typeface="Arial" panose="020B0604020202020204" pitchFamily="34" charset="0"/>
                <a:cs typeface="Arial" panose="020B0604020202020204" pitchFamily="34" charset="0"/>
              </a:rPr>
              <a:t>Thuật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toán</a:t>
            </a:r>
            <a:r>
              <a:rPr lang="en-US" b="1" dirty="0">
                <a:latin typeface="Arial" panose="020B0604020202020204" pitchFamily="34" charset="0"/>
                <a:cs typeface="Arial" panose="020B0604020202020204" pitchFamily="34" charset="0"/>
              </a:rPr>
              <a:t> HOG</a:t>
            </a:r>
          </a:p>
          <a:p>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Gradient</a:t>
            </a:r>
          </a:p>
          <a:p>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ô </a:t>
            </a:r>
            <a:r>
              <a:rPr lang="en-US" dirty="0" err="1">
                <a:latin typeface="Arial" panose="020B0604020202020204" pitchFamily="34" charset="0"/>
                <a:cs typeface="Arial" panose="020B0604020202020204" pitchFamily="34" charset="0"/>
              </a:rPr>
              <a:t>cục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Lập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biểu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hướng</a:t>
            </a:r>
            <a:r>
              <a:rPr lang="en-US" dirty="0">
                <a:latin typeface="Arial" panose="020B0604020202020204" pitchFamily="34" charset="0"/>
                <a:cs typeface="Arial" panose="020B0604020202020204" pitchFamily="34" charset="0"/>
              </a:rPr>
              <a:t> Gradient (histogram of gradients)</a:t>
            </a:r>
          </a:p>
          <a:p>
            <a:r>
              <a:rPr lang="en-US" dirty="0" err="1">
                <a:latin typeface="Arial" panose="020B0604020202020204" pitchFamily="34" charset="0"/>
                <a:cs typeface="Arial" panose="020B0604020202020204" pitchFamily="34" charset="0"/>
              </a:rPr>
              <a:t>Chuẩn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trưng</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Phát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tượng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717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3.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phương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pháp</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dirty="0" err="1">
                <a:latin typeface="Arial" panose="020B0604020202020204" pitchFamily="34" charset="0"/>
                <a:cs typeface="Arial" panose="020B0604020202020204" pitchFamily="34" charset="0"/>
              </a:rPr>
              <a:t>Thuật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toán</a:t>
            </a:r>
            <a:r>
              <a:rPr lang="en-US" b="1" dirty="0">
                <a:latin typeface="Arial" panose="020B0604020202020204" pitchFamily="34" charset="0"/>
                <a:cs typeface="Arial" panose="020B0604020202020204" pitchFamily="34" charset="0"/>
              </a:rPr>
              <a:t> HOG -&gt; </a:t>
            </a:r>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endParaRPr lang="en-US" dirty="0">
              <a:latin typeface="Arial" panose="020B0604020202020204" pitchFamily="34" charset="0"/>
              <a:cs typeface="Arial" panose="020B0604020202020204" pitchFamily="34" charset="0"/>
            </a:endParaRPr>
          </a:p>
          <a:p>
            <a:r>
              <a:rPr lang="vi-VN" dirty="0"/>
              <a:t>Ảnh đầu vào được chuẩn hóa hoặc biến đổi để giảm ảnh hưởng của thay đổi ánh sáng và bóng đổ. </a:t>
            </a:r>
            <a:endParaRPr lang="en-US" dirty="0"/>
          </a:p>
          <a:p>
            <a:r>
              <a:rPr lang="en-US" dirty="0">
                <a:latin typeface="Arial" panose="020B0604020202020204" pitchFamily="34" charset="0"/>
                <a:cs typeface="Arial" panose="020B0604020202020204" pitchFamily="34" charset="0"/>
              </a:rPr>
              <a:t>Resize </a:t>
            </a:r>
            <a:r>
              <a:rPr lang="en-US" dirty="0" err="1">
                <a:latin typeface="Arial" panose="020B0604020202020204" pitchFamily="34" charset="0"/>
                <a:cs typeface="Arial" panose="020B0604020202020204" pitchFamily="34" charset="0"/>
              </a:rPr>
              <a:t>kích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dễ</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dạng</a:t>
            </a:r>
            <a:r>
              <a:rPr lang="en-US" dirty="0">
                <a:latin typeface="Arial" panose="020B0604020202020204" pitchFamily="34" charset="0"/>
                <a:cs typeface="Arial" panose="020B0604020202020204" pitchFamily="34" charset="0"/>
              </a:rPr>
              <a:t> chia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ô 8x8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HOG</a:t>
            </a:r>
          </a:p>
        </p:txBody>
      </p:sp>
    </p:spTree>
    <p:extLst>
      <p:ext uri="{BB962C8B-B14F-4D97-AF65-F5344CB8AC3E}">
        <p14:creationId xmlns:p14="http://schemas.microsoft.com/office/powerpoint/2010/main" val="304956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7891482-C38A-4F0C-8183-0121632F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5430129" y="486184"/>
            <a:ext cx="6118403" cy="1325563"/>
          </a:xfrm>
        </p:spPr>
        <p:txBody>
          <a:bodyPr>
            <a:normAutofit/>
          </a:bodyPr>
          <a:lstStyle/>
          <a:p>
            <a:r>
              <a:rPr lang="en-US" b="1"/>
              <a:t>3. </a:t>
            </a:r>
            <a:r>
              <a:rPr lang="en-US" b="1">
                <a:latin typeface="Calibri Light" panose="020F0302020204030204" pitchFamily="34" charset="0"/>
                <a:ea typeface="Calibri Light" panose="020F0302020204030204" pitchFamily="34" charset="0"/>
                <a:cs typeface="Calibri Light" panose="020F0302020204030204" pitchFamily="34" charset="0"/>
              </a:rPr>
              <a:t>Các phương pháp phát hiện đối tượng</a:t>
            </a:r>
          </a:p>
        </p:txBody>
      </p:sp>
      <p:pic>
        <p:nvPicPr>
          <p:cNvPr id="7" name="Picture 6">
            <a:extLst>
              <a:ext uri="{FF2B5EF4-FFF2-40B4-BE49-F238E27FC236}">
                <a16:creationId xmlns:a16="http://schemas.microsoft.com/office/drawing/2014/main" id="{4C0CF2AB-48D9-FC0F-7EF7-2E146A5889EF}"/>
              </a:ext>
            </a:extLst>
          </p:cNvPr>
          <p:cNvPicPr>
            <a:picLocks noChangeAspect="1"/>
          </p:cNvPicPr>
          <p:nvPr/>
        </p:nvPicPr>
        <p:blipFill>
          <a:blip r:embed="rId3"/>
          <a:stretch>
            <a:fillRect/>
          </a:stretch>
        </p:blipFill>
        <p:spPr>
          <a:xfrm>
            <a:off x="643466" y="955095"/>
            <a:ext cx="4100921" cy="1797216"/>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5" name="Picture 4">
            <a:extLst>
              <a:ext uri="{FF2B5EF4-FFF2-40B4-BE49-F238E27FC236}">
                <a16:creationId xmlns:a16="http://schemas.microsoft.com/office/drawing/2014/main" id="{560DFC3D-E50D-34B7-C230-2D8865288763}"/>
              </a:ext>
            </a:extLst>
          </p:cNvPr>
          <p:cNvPicPr>
            <a:picLocks noChangeAspect="1"/>
          </p:cNvPicPr>
          <p:nvPr/>
        </p:nvPicPr>
        <p:blipFill>
          <a:blip r:embed="rId4"/>
          <a:stretch>
            <a:fillRect/>
          </a:stretch>
        </p:blipFill>
        <p:spPr>
          <a:xfrm>
            <a:off x="671966" y="3958990"/>
            <a:ext cx="4072421" cy="1981669"/>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5430129" y="1946684"/>
            <a:ext cx="6118403" cy="4351338"/>
          </a:xfrm>
        </p:spPr>
        <p:txBody>
          <a:bodyPr>
            <a:normAutofit/>
          </a:bodyPr>
          <a:lstStyle/>
          <a:p>
            <a:pPr marL="0" indent="0">
              <a:buNone/>
            </a:pPr>
            <a:r>
              <a:rPr lang="en-US" b="1">
                <a:latin typeface="Arial" panose="020B0604020202020204" pitchFamily="34" charset="0"/>
                <a:cs typeface="Arial" panose="020B0604020202020204" pitchFamily="34" charset="0"/>
              </a:rPr>
              <a:t>Thuật toán HOG -&gt; </a:t>
            </a:r>
            <a:r>
              <a:rPr lang="en-US">
                <a:latin typeface="Arial" panose="020B0604020202020204" pitchFamily="34" charset="0"/>
                <a:cs typeface="Arial" panose="020B0604020202020204" pitchFamily="34" charset="0"/>
              </a:rPr>
              <a:t>Tính toán Gradien</a:t>
            </a:r>
          </a:p>
          <a:p>
            <a:r>
              <a:rPr lang="vi-VN">
                <a:latin typeface="Arial" panose="020B0604020202020204" pitchFamily="34" charset="0"/>
                <a:cs typeface="Arial" panose="020B0604020202020204" pitchFamily="34" charset="0"/>
              </a:rPr>
              <a:t>Phương pháp phổ biến nhất là áp dụng một mặt nạ đạo hàm rời rạc (discrete derivative mask) theo một hoặc cả hai chiều ngang và dọc</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P</a:t>
            </a:r>
            <a:r>
              <a:rPr lang="vi-VN">
                <a:latin typeface="Arial" panose="020B0604020202020204" pitchFamily="34" charset="0"/>
                <a:cs typeface="Arial" panose="020B0604020202020204" pitchFamily="34" charset="0"/>
              </a:rPr>
              <a:t>hương pháp sẽ lọc ma trận cường độ ảnh với các bộ lọc như Sobel mask hoặc scharr</a:t>
            </a:r>
            <a:endParaRPr lang="en-US">
              <a:latin typeface="Arial" panose="020B0604020202020204" pitchFamily="34" charset="0"/>
              <a:cs typeface="Arial" panose="020B0604020202020204" pitchFamily="34" charset="0"/>
            </a:endParaRPr>
          </a:p>
        </p:txBody>
      </p:sp>
      <p:sp>
        <p:nvSpPr>
          <p:cNvPr id="26" name="Arc 25">
            <a:extLst>
              <a:ext uri="{FF2B5EF4-FFF2-40B4-BE49-F238E27FC236}">
                <a16:creationId xmlns:a16="http://schemas.microsoft.com/office/drawing/2014/main" id="{DA4B6E73-2318-4814-8EB1-306D53723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064111">
            <a:off x="-991925" y="5644752"/>
            <a:ext cx="2987899" cy="2987899"/>
          </a:xfrm>
          <a:prstGeom prst="arc">
            <a:avLst>
              <a:gd name="adj1" fmla="val 16200000"/>
              <a:gd name="adj2" fmla="val 21581479"/>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286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3.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phương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pháp</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dirty="0" err="1">
                <a:latin typeface="Arial" panose="020B0604020202020204" pitchFamily="34" charset="0"/>
                <a:cs typeface="Arial" panose="020B0604020202020204" pitchFamily="34" charset="0"/>
              </a:rPr>
              <a:t>Thuật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toán</a:t>
            </a:r>
            <a:r>
              <a:rPr lang="en-US" b="1" dirty="0">
                <a:latin typeface="Arial" panose="020B0604020202020204" pitchFamily="34" charset="0"/>
                <a:cs typeface="Arial" panose="020B0604020202020204" pitchFamily="34" charset="0"/>
              </a:rPr>
              <a:t> HOG -&gt;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ô </a:t>
            </a:r>
            <a:r>
              <a:rPr lang="en-US" dirty="0" err="1">
                <a:latin typeface="Arial" panose="020B0604020202020204" pitchFamily="34" charset="0"/>
                <a:cs typeface="Arial" panose="020B0604020202020204" pitchFamily="34" charset="0"/>
              </a:rPr>
              <a:t>cục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endParaRPr lang="en-US" dirty="0">
              <a:latin typeface="Arial" panose="020B0604020202020204" pitchFamily="34" charset="0"/>
              <a:cs typeface="Arial" panose="020B0604020202020204" pitchFamily="34" charset="0"/>
            </a:endParaRPr>
          </a:p>
          <a:p>
            <a:r>
              <a:rPr lang="vi-VN" dirty="0"/>
              <a:t>Hình ảnh được chia thành các ô nhỏ, thông thường kích thước của mỗi ô là 8x8 pixel.</a:t>
            </a:r>
          </a:p>
          <a:p>
            <a:r>
              <a:rPr lang="vi-VN" dirty="0"/>
              <a:t>Mỗi ô sẽ chứa một histogram của các hướng gradient trong một phạm vi xác định (ví dụ: 0 đến 180 độ hoặc 0 đến 360 độ). Số lượng hướng gradient thông thường là 9.</a:t>
            </a:r>
          </a:p>
        </p:txBody>
      </p:sp>
    </p:spTree>
    <p:extLst>
      <p:ext uri="{BB962C8B-B14F-4D97-AF65-F5344CB8AC3E}">
        <p14:creationId xmlns:p14="http://schemas.microsoft.com/office/powerpoint/2010/main" val="2391265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3.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phương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pháp</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dirty="0" err="1">
                <a:latin typeface="Arial" panose="020B0604020202020204" pitchFamily="34" charset="0"/>
                <a:cs typeface="Arial" panose="020B0604020202020204" pitchFamily="34" charset="0"/>
              </a:rPr>
              <a:t>Thuật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toán</a:t>
            </a:r>
            <a:r>
              <a:rPr lang="en-US" b="1" dirty="0">
                <a:latin typeface="Arial" panose="020B0604020202020204" pitchFamily="34" charset="0"/>
                <a:cs typeface="Arial" panose="020B0604020202020204" pitchFamily="34" charset="0"/>
              </a:rPr>
              <a:t> HOG -&gt;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ô </a:t>
            </a:r>
            <a:r>
              <a:rPr lang="en-US" dirty="0" err="1">
                <a:latin typeface="Arial" panose="020B0604020202020204" pitchFamily="34" charset="0"/>
                <a:cs typeface="Arial" panose="020B0604020202020204" pitchFamily="34" charset="0"/>
              </a:rPr>
              <a:t>cục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endParaRPr lang="en-US" dirty="0">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5A13AEA4-7BA6-CB64-4D16-996A55F0B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426" y="2357835"/>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82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a:t>3. </a:t>
            </a:r>
            <a:r>
              <a:rPr lang="en-US" b="1" err="1">
                <a:latin typeface="Calibri Light" panose="020F0302020204030204" pitchFamily="34" charset="0"/>
                <a:ea typeface="Calibri Light" panose="020F0302020204030204" pitchFamily="34" charset="0"/>
                <a:cs typeface="Calibri Light" panose="020F0302020204030204" pitchFamily="34" charset="0"/>
              </a:rPr>
              <a:t>Các</a:t>
            </a:r>
            <a:r>
              <a:rPr lang="en-US" b="1">
                <a:latin typeface="Calibri Light" panose="020F0302020204030204" pitchFamily="34" charset="0"/>
                <a:ea typeface="Calibri Light" panose="020F0302020204030204" pitchFamily="34" charset="0"/>
                <a:cs typeface="Calibri Light" panose="020F0302020204030204" pitchFamily="34" charset="0"/>
              </a:rPr>
              <a:t> </a:t>
            </a:r>
            <a:r>
              <a:rPr lang="en-US" b="1" err="1">
                <a:latin typeface="Calibri Light" panose="020F0302020204030204" pitchFamily="34" charset="0"/>
                <a:ea typeface="Calibri Light" panose="020F0302020204030204" pitchFamily="34" charset="0"/>
                <a:cs typeface="Calibri Light" panose="020F0302020204030204" pitchFamily="34" charset="0"/>
              </a:rPr>
              <a:t>phương</a:t>
            </a:r>
            <a:r>
              <a:rPr lang="en-US" b="1">
                <a:latin typeface="Calibri Light" panose="020F0302020204030204" pitchFamily="34" charset="0"/>
                <a:ea typeface="Calibri Light" panose="020F0302020204030204" pitchFamily="34" charset="0"/>
                <a:cs typeface="Calibri Light" panose="020F0302020204030204" pitchFamily="34" charset="0"/>
              </a:rPr>
              <a:t> </a:t>
            </a:r>
            <a:r>
              <a:rPr lang="en-US" b="1" err="1">
                <a:latin typeface="Calibri Light" panose="020F0302020204030204" pitchFamily="34" charset="0"/>
                <a:ea typeface="Calibri Light" panose="020F0302020204030204" pitchFamily="34" charset="0"/>
                <a:cs typeface="Calibri Light" panose="020F0302020204030204" pitchFamily="34" charset="0"/>
              </a:rPr>
              <a:t>pháp</a:t>
            </a:r>
            <a:r>
              <a:rPr lang="en-US" b="1">
                <a:latin typeface="Calibri Light" panose="020F0302020204030204" pitchFamily="34" charset="0"/>
                <a:ea typeface="Calibri Light" panose="020F0302020204030204" pitchFamily="34" charset="0"/>
                <a:cs typeface="Calibri Light" panose="020F0302020204030204" pitchFamily="34" charset="0"/>
              </a:rPr>
              <a:t> </a:t>
            </a:r>
            <a:r>
              <a:rPr lang="en-US" b="1" err="1">
                <a:latin typeface="Calibri Light" panose="020F0302020204030204" pitchFamily="34" charset="0"/>
                <a:ea typeface="Calibri Light" panose="020F0302020204030204" pitchFamily="34" charset="0"/>
                <a:cs typeface="Calibri Light" panose="020F0302020204030204" pitchFamily="34" charset="0"/>
              </a:rPr>
              <a:t>phát</a:t>
            </a:r>
            <a:r>
              <a:rPr lang="en-US" b="1">
                <a:latin typeface="Calibri Light" panose="020F0302020204030204" pitchFamily="34" charset="0"/>
                <a:ea typeface="Calibri Light" panose="020F0302020204030204" pitchFamily="34" charset="0"/>
                <a:cs typeface="Calibri Light" panose="020F0302020204030204" pitchFamily="34" charset="0"/>
              </a:rPr>
              <a:t> </a:t>
            </a:r>
            <a:r>
              <a:rPr lang="en-US" b="1" err="1">
                <a:latin typeface="Calibri Light" panose="020F0302020204030204" pitchFamily="34" charset="0"/>
                <a:ea typeface="Calibri Light" panose="020F0302020204030204" pitchFamily="34" charset="0"/>
                <a:cs typeface="Calibri Light" panose="020F0302020204030204" pitchFamily="34" charset="0"/>
              </a:rPr>
              <a:t>hiện</a:t>
            </a:r>
            <a:r>
              <a:rPr lang="en-US" b="1">
                <a:latin typeface="Calibri Light" panose="020F0302020204030204" pitchFamily="34" charset="0"/>
                <a:ea typeface="Calibri Light" panose="020F0302020204030204" pitchFamily="34" charset="0"/>
                <a:cs typeface="Calibri Light" panose="020F0302020204030204" pitchFamily="34" charset="0"/>
              </a:rPr>
              <a:t> </a:t>
            </a:r>
            <a:r>
              <a:rPr lang="en-US" b="1" err="1">
                <a:latin typeface="Calibri Light" panose="020F0302020204030204" pitchFamily="34" charset="0"/>
                <a:ea typeface="Calibri Light" panose="020F0302020204030204" pitchFamily="34" charset="0"/>
                <a:cs typeface="Calibri Light" panose="020F0302020204030204" pitchFamily="34" charset="0"/>
              </a:rPr>
              <a:t>đối</a:t>
            </a:r>
            <a:r>
              <a:rPr lang="en-US" b="1">
                <a:latin typeface="Calibri Light" panose="020F0302020204030204" pitchFamily="34" charset="0"/>
                <a:ea typeface="Calibri Light" panose="020F0302020204030204" pitchFamily="34" charset="0"/>
                <a:cs typeface="Calibri Light" panose="020F0302020204030204" pitchFamily="34" charset="0"/>
              </a:rPr>
              <a:t> </a:t>
            </a:r>
            <a:r>
              <a:rPr lang="en-US" b="1"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6409267" cy="4351338"/>
          </a:xfrm>
        </p:spPr>
        <p:txBody>
          <a:bodyPr>
            <a:normAutofit/>
          </a:bodyPr>
          <a:lstStyle/>
          <a:p>
            <a:pPr marL="0" indent="0" algn="just">
              <a:buNone/>
            </a:pPr>
            <a:r>
              <a:rPr lang="en-US" b="1" dirty="0" err="1">
                <a:latin typeface="Arial" panose="020B0604020202020204" pitchFamily="34" charset="0"/>
                <a:cs typeface="Arial" panose="020B0604020202020204" pitchFamily="34" charset="0"/>
              </a:rPr>
              <a:t>Thuật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toán</a:t>
            </a:r>
            <a:r>
              <a:rPr lang="en-US" b="1" dirty="0">
                <a:latin typeface="Arial" panose="020B0604020202020204" pitchFamily="34" charset="0"/>
                <a:cs typeface="Arial" panose="020B0604020202020204" pitchFamily="34" charset="0"/>
              </a:rPr>
              <a:t> HOG -&gt; </a:t>
            </a:r>
            <a:r>
              <a:rPr lang="vi-VN" dirty="0">
                <a:latin typeface="Arial" panose="020B0604020202020204" pitchFamily="34" charset="0"/>
                <a:cs typeface="Arial" panose="020B0604020202020204" pitchFamily="34" charset="0"/>
              </a:rPr>
              <a:t>Lập biểu đồ hướng Gradient</a:t>
            </a:r>
            <a:r>
              <a:rPr lang="en-US" dirty="0">
                <a:latin typeface="Arial" panose="020B0604020202020204" pitchFamily="34" charset="0"/>
                <a:cs typeface="Arial" panose="020B0604020202020204" pitchFamily="34" charset="0"/>
              </a:rPr>
              <a:t> (Histogram)</a:t>
            </a:r>
          </a:p>
          <a:p>
            <a:pPr algn="just"/>
            <a:r>
              <a:rPr lang="vi-VN" dirty="0">
                <a:latin typeface="Arial" panose="020B0604020202020204" pitchFamily="34" charset="0"/>
                <a:cs typeface="Arial" panose="020B0604020202020204" pitchFamily="34" charset="0"/>
              </a:rPr>
              <a:t>Với mỗi ô, các pixel trong ô đóng góp giá trị độ lớn của gradient vào các hướng trong biểu đồ (bins). Giá trị độ lớn gradient càng lớn, đóng góp vào bin càng cao.</a:t>
            </a:r>
          </a:p>
          <a:p>
            <a:pPr algn="just"/>
            <a:r>
              <a:rPr lang="vi-VN" dirty="0">
                <a:latin typeface="Arial" panose="020B0604020202020204" pitchFamily="34" charset="0"/>
                <a:cs typeface="Arial" panose="020B0604020202020204" pitchFamily="34" charset="0"/>
              </a:rPr>
              <a:t>Hướng gradient được lượng tử hóa và đưa vào các bin tương ứng.</a:t>
            </a:r>
          </a:p>
          <a:p>
            <a:endParaRPr lang="en-US"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E166EC0C-1050-5966-9803-3B70C9D89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957" y="3264870"/>
            <a:ext cx="44386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60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uật toán phát hiện đối tượng phổ biến">
            <a:extLst>
              <a:ext uri="{FF2B5EF4-FFF2-40B4-BE49-F238E27FC236}">
                <a16:creationId xmlns:a16="http://schemas.microsoft.com/office/drawing/2014/main" id="{44161C5C-5EFB-8B3A-96D8-D8C8496FA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434"/>
          <a:stretch/>
        </p:blipFill>
        <p:spPr bwMode="auto">
          <a:xfrm>
            <a:off x="-1" y="1"/>
            <a:ext cx="12192000" cy="6068290"/>
          </a:xfrm>
          <a:prstGeom prst="rect">
            <a:avLst/>
          </a:prstGeom>
          <a:noFill/>
          <a:extLst>
            <a:ext uri="{909E8E84-426E-40DD-AFC4-6F175D3DCCD1}">
              <a14:hiddenFill xmlns:a14="http://schemas.microsoft.com/office/drawing/2010/main">
                <a:solidFill>
                  <a:srgbClr val="FFFFFF"/>
                </a:solidFill>
              </a14:hiddenFill>
            </a:ext>
          </a:extLst>
        </p:spPr>
      </p:pic>
      <p:grpSp>
        <p:nvGrpSpPr>
          <p:cNvPr id="1038" name="Group 1037">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1039" name="Freeform: Shape 1038">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042" name="Freeform: Shape 1041">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63500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3.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phương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pháp</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dirty="0" err="1">
                <a:latin typeface="Arial" panose="020B0604020202020204" pitchFamily="34" charset="0"/>
                <a:cs typeface="Arial" panose="020B0604020202020204" pitchFamily="34" charset="0"/>
              </a:rPr>
              <a:t>Thuật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toán</a:t>
            </a:r>
            <a:r>
              <a:rPr lang="en-US" b="1" dirty="0">
                <a:latin typeface="Arial" panose="020B0604020202020204" pitchFamily="34" charset="0"/>
                <a:cs typeface="Arial" panose="020B0604020202020204" pitchFamily="34" charset="0"/>
              </a:rPr>
              <a:t> HOG -&gt; </a:t>
            </a:r>
            <a:r>
              <a:rPr lang="en-US" dirty="0" err="1">
                <a:latin typeface="Arial" panose="020B0604020202020204" pitchFamily="34" charset="0"/>
                <a:cs typeface="Arial" panose="020B0604020202020204" pitchFamily="34" charset="0"/>
              </a:rPr>
              <a:t>Chuẩn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endParaRPr lang="en-US" dirty="0">
              <a:latin typeface="Arial" panose="020B0604020202020204" pitchFamily="34" charset="0"/>
              <a:cs typeface="Arial" panose="020B0604020202020204" pitchFamily="34" charset="0"/>
            </a:endParaRPr>
          </a:p>
          <a:p>
            <a:pPr algn="just"/>
            <a:r>
              <a:rPr lang="vi-VN" dirty="0"/>
              <a:t>Các ô được nhóm lại thành các khối chồng lấn lên nhau (ví dụ: khối 16x16 pixel gồm 4 ô 8x8). Vector đặc trưng của mỗi khối được chuẩn hóa để giảm ảnh hưởng của các thay đổi về độ sáng trong hình ảnh.</a:t>
            </a:r>
          </a:p>
          <a:p>
            <a:pPr algn="just"/>
            <a:r>
              <a:rPr lang="vi-VN" dirty="0"/>
              <a:t>Sử dụng các phép chuẩn hóa như L2-norm hoặc L1-norm.</a:t>
            </a:r>
          </a:p>
        </p:txBody>
      </p:sp>
    </p:spTree>
    <p:extLst>
      <p:ext uri="{BB962C8B-B14F-4D97-AF65-F5344CB8AC3E}">
        <p14:creationId xmlns:p14="http://schemas.microsoft.com/office/powerpoint/2010/main" val="2259248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3.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phương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pháp</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dirty="0" err="1">
                <a:latin typeface="Arial" panose="020B0604020202020204" pitchFamily="34" charset="0"/>
                <a:cs typeface="Arial" panose="020B0604020202020204" pitchFamily="34" charset="0"/>
              </a:rPr>
              <a:t>Thuật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toán</a:t>
            </a:r>
            <a:r>
              <a:rPr lang="en-US" b="1" dirty="0">
                <a:latin typeface="Arial" panose="020B0604020202020204" pitchFamily="34" charset="0"/>
                <a:cs typeface="Arial" panose="020B0604020202020204" pitchFamily="34" charset="0"/>
              </a:rPr>
              <a:t> HOG -&gt; </a:t>
            </a:r>
            <a:r>
              <a:rPr lang="en-US" dirty="0" err="1">
                <a:latin typeface="Arial" panose="020B0604020202020204" pitchFamily="34" charset="0"/>
                <a:cs typeface="Arial" panose="020B0604020202020204" pitchFamily="34" charset="0"/>
              </a:rPr>
              <a:t>Chuẩn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endParaRPr lang="en-US" dirty="0">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6F058346-6968-AEDB-6A2D-2054FEC43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859" y="1690688"/>
            <a:ext cx="241935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898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a:t>3. </a:t>
            </a:r>
            <a:r>
              <a:rPr lang="en-US" b="1">
                <a:latin typeface="Calibri Light" panose="020F0302020204030204" pitchFamily="34" charset="0"/>
                <a:ea typeface="Calibri Light" panose="020F0302020204030204" pitchFamily="34" charset="0"/>
                <a:cs typeface="Calibri Light" panose="020F0302020204030204" pitchFamily="34" charset="0"/>
              </a:rPr>
              <a:t>Các phương pháp phát hiện đối 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5709356" cy="4351338"/>
          </a:xfrm>
        </p:spPr>
        <p:txBody>
          <a:bodyPr>
            <a:normAutofit/>
          </a:bodyPr>
          <a:lstStyle/>
          <a:p>
            <a:pPr marL="0" indent="0">
              <a:buNone/>
            </a:pPr>
            <a:r>
              <a:rPr lang="en-US" b="1">
                <a:latin typeface="Arial" panose="020B0604020202020204" pitchFamily="34" charset="0"/>
                <a:cs typeface="Arial" panose="020B0604020202020204" pitchFamily="34" charset="0"/>
              </a:rPr>
              <a:t>Thuật toán HOG -&gt; </a:t>
            </a:r>
            <a:r>
              <a:rPr lang="en-US">
                <a:latin typeface="Arial" panose="020B0604020202020204" pitchFamily="34" charset="0"/>
                <a:cs typeface="Arial" panose="020B0604020202020204" pitchFamily="34" charset="0"/>
              </a:rPr>
              <a:t>Kết hợp đặc trưng</a:t>
            </a:r>
          </a:p>
          <a:p>
            <a:r>
              <a:rPr lang="vi-VN"/>
              <a:t>Các vector đặc trưng từ các khối được kết hợp thành một vector đặc trưng tổng thể cho toàn bộ hình ảnh..</a:t>
            </a:r>
            <a:endParaRPr lang="vi-VN" dirty="0"/>
          </a:p>
        </p:txBody>
      </p:sp>
      <p:pic>
        <p:nvPicPr>
          <p:cNvPr id="2050" name="Picture 2">
            <a:extLst>
              <a:ext uri="{FF2B5EF4-FFF2-40B4-BE49-F238E27FC236}">
                <a16:creationId xmlns:a16="http://schemas.microsoft.com/office/drawing/2014/main" id="{5D3DFA07-B7B2-1F84-0AE2-5E4F99E03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8636" y="1434130"/>
            <a:ext cx="2905125" cy="505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77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3.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phương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pháp</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err="1">
                <a:latin typeface="Arial" panose="020B0604020202020204" pitchFamily="34" charset="0"/>
                <a:cs typeface="Arial" panose="020B0604020202020204" pitchFamily="34" charset="0"/>
              </a:rPr>
              <a:t>Giới</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thiệu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về</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thuật</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toán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Haar</a:t>
            </a:r>
            <a:r>
              <a:rPr lang="en-US" b="1">
                <a:latin typeface="Arial" panose="020B0604020202020204" pitchFamily="34" charset="0"/>
                <a:cs typeface="Arial" panose="020B0604020202020204" pitchFamily="34" charset="0"/>
              </a:rPr>
              <a:t> Cascade</a:t>
            </a:r>
          </a:p>
          <a:p>
            <a:r>
              <a:rPr lang="vi-VN">
                <a:latin typeface="Arial" panose="020B0604020202020204" pitchFamily="34" charset="0"/>
                <a:cs typeface="Arial" panose="020B0604020202020204" pitchFamily="34" charset="0"/>
              </a:rPr>
              <a:t>Haar Cascade là một trong những phương pháp phát hiện đối tượng sớm nhất và nổi tiếng trong thị giác máy tính, được phát triển bởi Paul Viola và Michael Jones vào năm 2001. </a:t>
            </a:r>
            <a:endParaRPr lang="en-US">
              <a:latin typeface="Arial" panose="020B0604020202020204" pitchFamily="34" charset="0"/>
              <a:cs typeface="Arial" panose="020B0604020202020204" pitchFamily="34" charset="0"/>
            </a:endParaRPr>
          </a:p>
          <a:p>
            <a:r>
              <a:rPr lang="vi-VN">
                <a:latin typeface="Arial" panose="020B0604020202020204" pitchFamily="34" charset="0"/>
                <a:cs typeface="Arial" panose="020B0604020202020204" pitchFamily="34" charset="0"/>
              </a:rPr>
              <a:t>Thuật toán này chủ yếu được sử dụng để phát hiện các đối tượng như khuôn mặt, mắt, hay xe hơi trong ảnh. Phương pháp này dựa trên việc sử dụng các đặc trưng Haar và được tối ưu hóa với kỹ thuật Cascading để cải thiện hiệu suất tính toán.</a:t>
            </a:r>
          </a:p>
          <a:p>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1473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3.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phương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pháp</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pPr marL="0" indent="0">
              <a:buNone/>
            </a:pPr>
            <a:r>
              <a:rPr lang="en-US" b="1" err="1">
                <a:latin typeface="Arial" panose="020B0604020202020204" pitchFamily="34" charset="0"/>
                <a:cs typeface="Arial" panose="020B0604020202020204" pitchFamily="34" charset="0"/>
              </a:rPr>
              <a:t>Các</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phương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pháp</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hiện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đại</a:t>
            </a:r>
            <a:endParaRPr lang="en-US" b="1">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Faster R-CNN (Faster Region-based Convolutional Neural Network)</a:t>
            </a:r>
          </a:p>
          <a:p>
            <a:r>
              <a:rPr lang="en-US">
                <a:latin typeface="Arial" panose="020B0604020202020204" pitchFamily="34" charset="0"/>
                <a:cs typeface="Arial" panose="020B0604020202020204" pitchFamily="34" charset="0"/>
              </a:rPr>
              <a:t>SSD (Single Shot </a:t>
            </a:r>
            <a:r>
              <a:rPr lang="en-US" err="1">
                <a:latin typeface="Arial" panose="020B0604020202020204" pitchFamily="34" charset="0"/>
                <a:cs typeface="Arial" panose="020B0604020202020204" pitchFamily="34" charset="0"/>
              </a:rPr>
              <a:t>Multibox</a:t>
            </a:r>
            <a:r>
              <a:rPr lang="en-US">
                <a:latin typeface="Arial" panose="020B0604020202020204" pitchFamily="34" charset="0"/>
                <a:cs typeface="Arial" panose="020B0604020202020204" pitchFamily="34" charset="0"/>
              </a:rPr>
              <a:t> Detector)</a:t>
            </a:r>
          </a:p>
          <a:p>
            <a:r>
              <a:rPr lang="en-US">
                <a:latin typeface="Arial" panose="020B0604020202020204" pitchFamily="34" charset="0"/>
                <a:cs typeface="Arial" panose="020B0604020202020204" pitchFamily="34" charset="0"/>
              </a:rPr>
              <a:t>YOLO (You Only Look Once)</a:t>
            </a:r>
          </a:p>
        </p:txBody>
      </p:sp>
    </p:spTree>
    <p:extLst>
      <p:ext uri="{BB962C8B-B14F-4D97-AF65-F5344CB8AC3E}">
        <p14:creationId xmlns:p14="http://schemas.microsoft.com/office/powerpoint/2010/main" val="1229829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4. </a:t>
            </a:r>
            <a:r>
              <a:rPr lang="en-US" b="1" dirty="0" err="1">
                <a:latin typeface="Calibri Light" panose="020F0302020204030204" pitchFamily="34" charset="0"/>
                <a:ea typeface="Calibri Light" panose="020F0302020204030204" pitchFamily="34" charset="0"/>
                <a:cs typeface="Calibri Light" panose="020F0302020204030204" pitchFamily="34" charset="0"/>
              </a:rPr>
              <a:t>Các</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kỹ</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thuật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nâng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cao</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trong</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phát</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hiện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đối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tượng</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r>
              <a:rPr lang="vi-VN" dirty="0"/>
              <a:t>Dữ liệu cần thiết cho việc huấn luyện mô hình phát hiện đối tượng</a:t>
            </a:r>
            <a:endParaRPr lang="en-US"/>
          </a:p>
          <a:p>
            <a:r>
              <a:rPr lang="vi-VN" dirty="0"/>
              <a:t>Kỹ thuật tăng cường dữ liệu (Data Augmentation) cho phát hiện đối tượng</a:t>
            </a:r>
            <a:endParaRPr lang="en-US"/>
          </a:p>
          <a:p>
            <a:r>
              <a:rPr lang="vi-VN" dirty="0"/>
              <a:t>Transfer Learning và Fine-tuning cho mô hình phát hiện đối tượng</a:t>
            </a:r>
            <a:endParaRPr lang="en-US"/>
          </a:p>
        </p:txBody>
      </p:sp>
    </p:spTree>
    <p:extLst>
      <p:ext uri="{BB962C8B-B14F-4D97-AF65-F5344CB8AC3E}">
        <p14:creationId xmlns:p14="http://schemas.microsoft.com/office/powerpoint/2010/main" val="2570864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10515600" cy="1325563"/>
          </a:xfrm>
        </p:spPr>
        <p:txBody>
          <a:bodyPr>
            <a:normAutofit/>
          </a:bodyPr>
          <a:lstStyle/>
          <a:p>
            <a:r>
              <a:rPr lang="en-US" b="1" dirty="0"/>
              <a:t>5. </a:t>
            </a:r>
            <a:r>
              <a:rPr lang="en-US" b="1" dirty="0" err="1">
                <a:latin typeface="Calibri Light" panose="020F0302020204030204" pitchFamily="34" charset="0"/>
                <a:ea typeface="Calibri Light" panose="020F0302020204030204" pitchFamily="34" charset="0"/>
                <a:cs typeface="Calibri Light" panose="020F0302020204030204" pitchFamily="34" charset="0"/>
              </a:rPr>
              <a:t>Đánh</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giá</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và</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triển</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khai</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mô</a:t>
            </a:r>
            <a:r>
              <a:rPr lang="en-US" b="1" dirty="0">
                <a:latin typeface="Calibri Light" panose="020F0302020204030204" pitchFamily="34" charset="0"/>
                <a:ea typeface="Calibri Light" panose="020F0302020204030204" pitchFamily="34" charset="0"/>
                <a:cs typeface="Calibri Light" panose="020F0302020204030204" pitchFamily="34" charset="0"/>
              </a:rPr>
              <a:t> </a:t>
            </a:r>
            <a:r>
              <a:rPr lang="en-US" b="1" dirty="0" err="1">
                <a:latin typeface="Calibri Light" panose="020F0302020204030204" pitchFamily="34" charset="0"/>
                <a:ea typeface="Calibri Light" panose="020F0302020204030204" pitchFamily="34" charset="0"/>
                <a:cs typeface="Calibri Light" panose="020F0302020204030204" pitchFamily="34" charset="0"/>
              </a:rPr>
              <a:t>hình</a:t>
            </a:r>
            <a:endParaRPr lang="en-US"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1825625"/>
            <a:ext cx="10515600" cy="4351338"/>
          </a:xfrm>
        </p:spPr>
        <p:txBody>
          <a:bodyPr>
            <a:normAutofit/>
          </a:bodyPr>
          <a:lstStyle/>
          <a:p>
            <a:r>
              <a:rPr lang="vi-VN" dirty="0">
                <a:latin typeface="Arial" panose="020B0604020202020204" pitchFamily="34" charset="0"/>
                <a:cs typeface="Arial" panose="020B0604020202020204" pitchFamily="34" charset="0"/>
              </a:rPr>
              <a:t>Đánh giá mô hình phát hiện đối tượng: Precision, Recall, mAP</a:t>
            </a:r>
            <a:endParaRPr lang="en-US">
              <a:latin typeface="Arial" panose="020B0604020202020204" pitchFamily="34" charset="0"/>
              <a:cs typeface="Arial" panose="020B0604020202020204" pitchFamily="34" charset="0"/>
            </a:endParaRPr>
          </a:p>
          <a:p>
            <a:r>
              <a:rPr lang="vi-VN" dirty="0">
                <a:latin typeface="Arial" panose="020B0604020202020204" pitchFamily="34" charset="0"/>
                <a:cs typeface="Arial" panose="020B0604020202020204" pitchFamily="34" charset="0"/>
              </a:rPr>
              <a:t>Các cách cải thiện mô hình: Hyperparameter tuning, tăng cường dữ liệu</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8769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69419A-B0EE-DA70-88F9-3ACCE2F48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57062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8027D9-F93D-4EC6-0829-6A1316992AF7}"/>
              </a:ext>
            </a:extLst>
          </p:cNvPr>
          <p:cNvSpPr>
            <a:spLocks noGrp="1"/>
          </p:cNvSpPr>
          <p:nvPr>
            <p:ph type="title"/>
          </p:nvPr>
        </p:nvSpPr>
        <p:spPr>
          <a:xfrm>
            <a:off x="838200" y="365125"/>
            <a:ext cx="10515600" cy="1325563"/>
          </a:xfrm>
        </p:spPr>
        <p:txBody>
          <a:bodyPr>
            <a:normAutofit/>
          </a:bodyPr>
          <a:lstStyle/>
          <a:p>
            <a:r>
              <a:rPr lang="en-US" b="1"/>
              <a:t>Nội dung chính</a:t>
            </a:r>
          </a:p>
        </p:txBody>
      </p:sp>
      <p:sp>
        <p:nvSpPr>
          <p:cNvPr id="42" name="Arc 4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2D51862-16B7-F13E-919F-902E32A51FB7}"/>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vi-VN" dirty="0"/>
              <a:t>Phát hiện đối tượng và các khái niệm cơ bản</a:t>
            </a:r>
            <a:endParaRPr lang="en-US" dirty="0"/>
          </a:p>
          <a:p>
            <a:pPr marL="514350" indent="-514350">
              <a:buFont typeface="+mj-lt"/>
              <a:buAutoNum type="arabicPeriod"/>
            </a:pPr>
            <a:r>
              <a:rPr lang="vi-VN" dirty="0"/>
              <a:t>Phân biệt giữa phát hiện đối tượng và phân loại đối tượng</a:t>
            </a:r>
            <a:endParaRPr lang="en-US" dirty="0"/>
          </a:p>
          <a:p>
            <a:pPr marL="514350" indent="-514350">
              <a:buFont typeface="+mj-lt"/>
              <a:buAutoNum type="arabicPeriod"/>
            </a:pPr>
            <a:r>
              <a:rPr lang="vi-VN" dirty="0"/>
              <a:t>Các phương pháp phát hiện đối tượng</a:t>
            </a:r>
            <a:endParaRPr lang="en-US" dirty="0"/>
          </a:p>
          <a:p>
            <a:pPr marL="514350" indent="-514350">
              <a:buFont typeface="+mj-lt"/>
              <a:buAutoNum type="arabicPeriod"/>
            </a:pPr>
            <a:r>
              <a:rPr lang="vi-VN" dirty="0"/>
              <a:t>Các kỹ thuật nâng cao trong phát hiện đối tượng</a:t>
            </a:r>
            <a:endParaRPr lang="en-US" dirty="0"/>
          </a:p>
          <a:p>
            <a:pPr marL="514350" indent="-514350">
              <a:buFont typeface="+mj-lt"/>
              <a:buAutoNum type="arabicPeriod"/>
            </a:pP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74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640080" y="325369"/>
            <a:ext cx="4368602" cy="1956841"/>
          </a:xfrm>
        </p:spPr>
        <p:txBody>
          <a:bodyPr anchor="b">
            <a:normAutofit/>
          </a:bodyPr>
          <a:lstStyle/>
          <a:p>
            <a:r>
              <a:rPr lang="en-US" sz="4200" b="1"/>
              <a:t>1. </a:t>
            </a:r>
            <a:r>
              <a:rPr lang="vi-VN" sz="4200" b="1">
                <a:latin typeface="Calibri Light" panose="020F0302020204030204" pitchFamily="34" charset="0"/>
                <a:ea typeface="Calibri Light" panose="020F0302020204030204" pitchFamily="34" charset="0"/>
                <a:cs typeface="Calibri Light" panose="020F0302020204030204" pitchFamily="34" charset="0"/>
              </a:rPr>
              <a:t>Phát hiện đối tượng và các khái niệm cơ bản</a:t>
            </a:r>
            <a:endParaRPr lang="en-US" sz="42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640080" y="2872899"/>
            <a:ext cx="4243589" cy="3320668"/>
          </a:xfrm>
        </p:spPr>
        <p:txBody>
          <a:bodyPr>
            <a:normAutofit/>
          </a:bodyPr>
          <a:lstStyle/>
          <a:p>
            <a:r>
              <a:rPr lang="vi-VN" sz="2200" b="1">
                <a:latin typeface="Arial" panose="020B0604020202020204" pitchFamily="34" charset="0"/>
                <a:cs typeface="Arial" panose="020B0604020202020204" pitchFamily="34" charset="0"/>
              </a:rPr>
              <a:t>Định nghĩa</a:t>
            </a:r>
            <a:r>
              <a:rPr lang="en-US" sz="2200">
                <a:latin typeface="Arial" panose="020B0604020202020204" pitchFamily="34" charset="0"/>
                <a:cs typeface="Arial" panose="020B0604020202020204" pitchFamily="34" charset="0"/>
              </a:rPr>
              <a:t>: </a:t>
            </a:r>
            <a:r>
              <a:rPr lang="vi-VN" sz="2200">
                <a:latin typeface="Arial" panose="020B0604020202020204" pitchFamily="34" charset="0"/>
                <a:cs typeface="Arial" panose="020B0604020202020204" pitchFamily="34" charset="0"/>
              </a:rPr>
              <a:t>Phát hiện đối tượng là bài toán trong thị giác máy tính nhằm xác định sự tồn tại và vị trí của các đối tượng trong hình ảnh hoặc video. Mục tiêu chính là tìm ra vị trí (bounding box) của các đối tượng và xác định loại đối tượng đó (label).</a:t>
            </a:r>
            <a:endParaRPr lang="en-US" sz="2200">
              <a:latin typeface="Arial" panose="020B0604020202020204" pitchFamily="34" charset="0"/>
              <a:cs typeface="Arial" panose="020B0604020202020204" pitchFamily="34" charset="0"/>
            </a:endParaRPr>
          </a:p>
          <a:p>
            <a:endParaRPr lang="en-US" sz="2200" dirty="0"/>
          </a:p>
        </p:txBody>
      </p:sp>
      <p:pic>
        <p:nvPicPr>
          <p:cNvPr id="6" name="Picture 5" descr="A group of people walking in a city&#10;&#10;Description automatically generated">
            <a:extLst>
              <a:ext uri="{FF2B5EF4-FFF2-40B4-BE49-F238E27FC236}">
                <a16:creationId xmlns:a16="http://schemas.microsoft.com/office/drawing/2014/main" id="{87AF1B3B-18D1-0C13-3C54-924F8F357174}"/>
              </a:ext>
            </a:extLst>
          </p:cNvPr>
          <p:cNvPicPr>
            <a:picLocks noChangeAspect="1"/>
          </p:cNvPicPr>
          <p:nvPr/>
        </p:nvPicPr>
        <p:blipFill>
          <a:blip r:embed="rId3">
            <a:extLst>
              <a:ext uri="{28A0092B-C50C-407E-A947-70E740481C1C}">
                <a14:useLocalDpi xmlns:a14="http://schemas.microsoft.com/office/drawing/2010/main" val="0"/>
              </a:ext>
            </a:extLst>
          </a:blip>
          <a:srcRect l="24534" r="253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5946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and person crossing a street&#10;&#10;Description automatically generated">
            <a:extLst>
              <a:ext uri="{FF2B5EF4-FFF2-40B4-BE49-F238E27FC236}">
                <a16:creationId xmlns:a16="http://schemas.microsoft.com/office/drawing/2014/main" id="{63CFB547-5B01-86CF-E953-DD9BEC7F00F9}"/>
              </a:ext>
            </a:extLst>
          </p:cNvPr>
          <p:cNvPicPr>
            <a:picLocks noChangeAspect="1"/>
          </p:cNvPicPr>
          <p:nvPr/>
        </p:nvPicPr>
        <p:blipFill>
          <a:blip r:embed="rId3">
            <a:extLst>
              <a:ext uri="{28A0092B-C50C-407E-A947-70E740481C1C}">
                <a14:useLocalDpi xmlns:a14="http://schemas.microsoft.com/office/drawing/2010/main" val="0"/>
              </a:ext>
            </a:extLst>
          </a:blip>
          <a:srcRect l="31615" r="28941"/>
          <a:stretch/>
        </p:blipFill>
        <p:spPr>
          <a:xfrm>
            <a:off x="-1" y="-2"/>
            <a:ext cx="5410198" cy="6858002"/>
          </a:xfrm>
          <a:prstGeom prst="rect">
            <a:avLst/>
          </a:prstGeom>
        </p:spPr>
      </p:pic>
      <p:sp useBgFill="1">
        <p:nvSpPr>
          <p:cNvPr id="59" name="Rectangle 58">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6115317" y="405685"/>
            <a:ext cx="5464968" cy="1559301"/>
          </a:xfrm>
        </p:spPr>
        <p:txBody>
          <a:bodyPr>
            <a:normAutofit/>
          </a:bodyPr>
          <a:lstStyle/>
          <a:p>
            <a:r>
              <a:rPr lang="en-US" sz="4000" b="1"/>
              <a:t>1. </a:t>
            </a:r>
            <a:r>
              <a:rPr lang="vi-VN" sz="4000" b="1">
                <a:latin typeface="Calibri Light" panose="020F0302020204030204" pitchFamily="34" charset="0"/>
                <a:ea typeface="Calibri Light" panose="020F0302020204030204" pitchFamily="34" charset="0"/>
                <a:cs typeface="Calibri Light" panose="020F0302020204030204" pitchFamily="34" charset="0"/>
              </a:rPr>
              <a:t>Phát hiện đối tượng và các khái niệm cơ bản</a:t>
            </a:r>
            <a:endParaRPr lang="en-US" sz="4000" b="1">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6115317" y="2743200"/>
            <a:ext cx="5247340" cy="3496878"/>
          </a:xfrm>
        </p:spPr>
        <p:txBody>
          <a:bodyPr anchor="ctr">
            <a:normAutofit/>
          </a:bodyPr>
          <a:lstStyle/>
          <a:p>
            <a:r>
              <a:rPr lang="en-US" sz="2000" b="1">
                <a:latin typeface="Arial" panose="020B0604020202020204" pitchFamily="34" charset="0"/>
                <a:cs typeface="Arial" panose="020B0604020202020204" pitchFamily="34" charset="0"/>
              </a:rPr>
              <a:t>Ứng</a:t>
            </a:r>
            <a:r>
              <a:rPr lang="en-US" sz="2000" b="1" dirty="0">
                <a:latin typeface="Arial" panose="020B0604020202020204" pitchFamily="34" charset="0"/>
                <a:cs typeface="Arial" panose="020B0604020202020204" pitchFamily="34" charset="0"/>
              </a:rPr>
              <a:t> </a:t>
            </a:r>
            <a:r>
              <a:rPr lang="en-US" sz="2000" b="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a:t>
            </a:r>
          </a:p>
          <a:p>
            <a:pPr lvl="1">
              <a:buSzPct val="80000"/>
              <a:buFont typeface="Courier New" panose="02070309020205020404" pitchFamily="49" charset="0"/>
              <a:buChar char="o"/>
            </a:pPr>
            <a:r>
              <a:rPr lang="vi-VN" sz="2000" b="1" i="1" dirty="0">
                <a:latin typeface="Arial" panose="020B0604020202020204" pitchFamily="34" charset="0"/>
                <a:cs typeface="Arial" panose="020B0604020202020204" pitchFamily="34" charset="0"/>
              </a:rPr>
              <a:t>Giám sát an ninh (phát hiện người, phương tiện trong video)</a:t>
            </a:r>
            <a:endParaRPr lang="en-US" sz="2000" b="1" i="1" dirty="0">
              <a:latin typeface="Arial" panose="020B0604020202020204" pitchFamily="34" charset="0"/>
              <a:cs typeface="Arial" panose="020B0604020202020204" pitchFamily="34" charset="0"/>
            </a:endParaRPr>
          </a:p>
          <a:p>
            <a:pPr lvl="1">
              <a:buSzPct val="80000"/>
              <a:buFont typeface="Courier New" panose="02070309020205020404" pitchFamily="49" charset="0"/>
              <a:buChar char="o"/>
            </a:pPr>
            <a:r>
              <a:rPr lang="vi-VN" sz="2000" dirty="0">
                <a:latin typeface="Arial" panose="020B0604020202020204" pitchFamily="34" charset="0"/>
                <a:cs typeface="Arial" panose="020B0604020202020204" pitchFamily="34" charset="0"/>
              </a:rPr>
              <a:t>Xe tự lái (phát hiện người đi bộ, vật cản)</a:t>
            </a:r>
            <a:endParaRPr lang="en-US" sz="2000" dirty="0">
              <a:latin typeface="Arial" panose="020B0604020202020204" pitchFamily="34" charset="0"/>
              <a:cs typeface="Arial" panose="020B0604020202020204" pitchFamily="34" charset="0"/>
            </a:endParaRPr>
          </a:p>
          <a:p>
            <a:pPr lvl="1">
              <a:buSzPct val="80000"/>
              <a:buFont typeface="Courier New" panose="02070309020205020404" pitchFamily="49" charset="0"/>
              <a:buChar char="o"/>
            </a:pPr>
            <a:r>
              <a:rPr lang="en-US" sz="2000" dirty="0">
                <a:latin typeface="Arial" panose="020B0604020202020204" pitchFamily="34" charset="0"/>
                <a:cs typeface="Arial" panose="020B0604020202020204" pitchFamily="34" charset="0"/>
              </a:rPr>
              <a:t>Y </a:t>
            </a:r>
            <a:r>
              <a:rPr lang="en-US" sz="2000">
                <a:latin typeface="Arial" panose="020B0604020202020204" pitchFamily="34" charset="0"/>
                <a:cs typeface="Arial" panose="020B0604020202020204" pitchFamily="34" charset="0"/>
              </a:rPr>
              <a:t>tế</a:t>
            </a:r>
            <a:r>
              <a:rPr lang="en-US" sz="2000" dirty="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phát</a:t>
            </a:r>
            <a:r>
              <a:rPr lang="en-US" sz="2000" dirty="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khối</a:t>
            </a:r>
            <a:r>
              <a:rPr lang="en-US" sz="2000" dirty="0">
                <a:latin typeface="Arial" panose="020B0604020202020204" pitchFamily="34" charset="0"/>
                <a:cs typeface="Arial" panose="020B0604020202020204" pitchFamily="34" charset="0"/>
              </a:rPr>
              <a:t> u </a:t>
            </a:r>
            <a:r>
              <a:rPr lang="en-US" sz="2000">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ảnh</a:t>
            </a:r>
            <a:r>
              <a:rPr lang="en-US" sz="2000" dirty="0">
                <a:latin typeface="Arial" panose="020B0604020202020204" pitchFamily="34" charset="0"/>
                <a:cs typeface="Arial" panose="020B0604020202020204" pitchFamily="34" charset="0"/>
              </a:rPr>
              <a:t> y khoa)</a:t>
            </a:r>
          </a:p>
          <a:p>
            <a:pPr lvl="1">
              <a:buSzPct val="80000"/>
              <a:buFont typeface="Courier New" panose="02070309020205020404" pitchFamily="49" charset="0"/>
              <a:buChar char="o"/>
            </a:pPr>
            <a:r>
              <a:rPr lang="vi-VN" sz="2000" dirty="0">
                <a:latin typeface="Arial" panose="020B0604020202020204" pitchFamily="34" charset="0"/>
                <a:cs typeface="Arial" panose="020B0604020202020204" pitchFamily="34" charset="0"/>
              </a:rPr>
              <a:t>Thương mại điện tử (tự động nhận diện sản phẩm)</a:t>
            </a:r>
            <a:endParaRPr lang="en-US" sz="2000" dirty="0">
              <a:latin typeface="Arial" panose="020B0604020202020204" pitchFamily="34" charset="0"/>
              <a:cs typeface="Arial" panose="020B0604020202020204" pitchFamily="34" charset="0"/>
            </a:endParaRPr>
          </a:p>
          <a:p>
            <a:endParaRPr lang="en-US" sz="2000" dirty="0"/>
          </a:p>
        </p:txBody>
      </p:sp>
    </p:spTree>
    <p:extLst>
      <p:ext uri="{BB962C8B-B14F-4D97-AF65-F5344CB8AC3E}">
        <p14:creationId xmlns:p14="http://schemas.microsoft.com/office/powerpoint/2010/main" val="984128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in a car using a computer&#10;&#10;Description automatically generated">
            <a:extLst>
              <a:ext uri="{FF2B5EF4-FFF2-40B4-BE49-F238E27FC236}">
                <a16:creationId xmlns:a16="http://schemas.microsoft.com/office/drawing/2014/main" id="{63863B64-0ECA-CCA5-6662-5D78D98B296C}"/>
              </a:ext>
            </a:extLst>
          </p:cNvPr>
          <p:cNvPicPr>
            <a:picLocks noChangeAspect="1"/>
          </p:cNvPicPr>
          <p:nvPr/>
        </p:nvPicPr>
        <p:blipFill>
          <a:blip r:embed="rId3">
            <a:extLst>
              <a:ext uri="{28A0092B-C50C-407E-A947-70E740481C1C}">
                <a14:useLocalDpi xmlns:a14="http://schemas.microsoft.com/office/drawing/2010/main" val="0"/>
              </a:ext>
            </a:extLst>
          </a:blip>
          <a:srcRect l="7363" r="9096" b="1"/>
          <a:stretch/>
        </p:blipFill>
        <p:spPr>
          <a:xfrm>
            <a:off x="2522356" y="10"/>
            <a:ext cx="9669642" cy="6857990"/>
          </a:xfrm>
          <a:prstGeom prst="rect">
            <a:avLst/>
          </a:prstGeom>
        </p:spPr>
      </p:pic>
      <p:sp>
        <p:nvSpPr>
          <p:cNvPr id="74" name="Rectangle 7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38200" y="365125"/>
            <a:ext cx="3822189" cy="1899912"/>
          </a:xfrm>
        </p:spPr>
        <p:txBody>
          <a:bodyPr>
            <a:normAutofit/>
          </a:bodyPr>
          <a:lstStyle/>
          <a:p>
            <a:r>
              <a:rPr lang="en-US" sz="4000" b="1"/>
              <a:t>1. </a:t>
            </a:r>
            <a:r>
              <a:rPr lang="vi-VN" sz="4000" b="1">
                <a:latin typeface="Calibri Light" panose="020F0302020204030204" pitchFamily="34" charset="0"/>
                <a:ea typeface="Calibri Light" panose="020F0302020204030204" pitchFamily="34" charset="0"/>
                <a:cs typeface="Calibri Light" panose="020F0302020204030204" pitchFamily="34" charset="0"/>
              </a:rPr>
              <a:t>Phát hiện đối tượng và các khái niệm cơ bản</a:t>
            </a:r>
            <a:endParaRPr lang="en-US" sz="4000" b="1">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38200" y="2434201"/>
            <a:ext cx="3822189" cy="3742762"/>
          </a:xfrm>
        </p:spPr>
        <p:txBody>
          <a:bodyPr>
            <a:normAutofit/>
          </a:bodyPr>
          <a:lstStyle/>
          <a:p>
            <a:r>
              <a:rPr lang="en-US" sz="2000" b="1">
                <a:latin typeface="Arial" panose="020B0604020202020204" pitchFamily="34" charset="0"/>
                <a:cs typeface="Arial" panose="020B0604020202020204" pitchFamily="34" charset="0"/>
              </a:rPr>
              <a:t>Ứng dụng:</a:t>
            </a:r>
          </a:p>
          <a:p>
            <a:pPr lvl="1">
              <a:buSzPct val="80000"/>
              <a:buFont typeface="Courier New" panose="02070309020205020404" pitchFamily="49" charset="0"/>
              <a:buChar char="o"/>
            </a:pPr>
            <a:r>
              <a:rPr lang="vi-VN" sz="2000">
                <a:latin typeface="Arial" panose="020B0604020202020204" pitchFamily="34" charset="0"/>
                <a:cs typeface="Arial" panose="020B0604020202020204" pitchFamily="34" charset="0"/>
              </a:rPr>
              <a:t>Giám sát an ninh (phát hiện người, phương tiện trong video)</a:t>
            </a:r>
            <a:endParaRPr lang="en-US" sz="2000">
              <a:latin typeface="Arial" panose="020B0604020202020204" pitchFamily="34" charset="0"/>
              <a:cs typeface="Arial" panose="020B0604020202020204" pitchFamily="34" charset="0"/>
            </a:endParaRPr>
          </a:p>
          <a:p>
            <a:pPr lvl="1">
              <a:buSzPct val="80000"/>
              <a:buFont typeface="Courier New" panose="02070309020205020404" pitchFamily="49" charset="0"/>
              <a:buChar char="o"/>
            </a:pPr>
            <a:r>
              <a:rPr lang="vi-VN" sz="2000" b="1" i="1">
                <a:latin typeface="Arial" panose="020B0604020202020204" pitchFamily="34" charset="0"/>
                <a:cs typeface="Arial" panose="020B0604020202020204" pitchFamily="34" charset="0"/>
              </a:rPr>
              <a:t>Xe tự lái (phát hiện người đi bộ, vật cản)</a:t>
            </a:r>
            <a:endParaRPr lang="en-US" sz="2000" b="1" i="1">
              <a:latin typeface="Arial" panose="020B0604020202020204" pitchFamily="34" charset="0"/>
              <a:cs typeface="Arial" panose="020B0604020202020204" pitchFamily="34" charset="0"/>
            </a:endParaRPr>
          </a:p>
          <a:p>
            <a:pPr lvl="1">
              <a:buSzPct val="80000"/>
              <a:buFont typeface="Courier New" panose="02070309020205020404" pitchFamily="49" charset="0"/>
              <a:buChar char="o"/>
            </a:pPr>
            <a:r>
              <a:rPr lang="en-US" sz="2000">
                <a:latin typeface="Arial" panose="020B0604020202020204" pitchFamily="34" charset="0"/>
                <a:cs typeface="Arial" panose="020B0604020202020204" pitchFamily="34" charset="0"/>
              </a:rPr>
              <a:t>Y tế (phát hiện khối u trong ảnh y khoa)</a:t>
            </a:r>
          </a:p>
          <a:p>
            <a:pPr lvl="1">
              <a:buSzPct val="80000"/>
              <a:buFont typeface="Courier New" panose="02070309020205020404" pitchFamily="49" charset="0"/>
              <a:buChar char="o"/>
            </a:pPr>
            <a:r>
              <a:rPr lang="vi-VN" sz="2000">
                <a:latin typeface="Arial" panose="020B0604020202020204" pitchFamily="34" charset="0"/>
                <a:cs typeface="Arial" panose="020B0604020202020204" pitchFamily="34" charset="0"/>
              </a:rPr>
              <a:t>Thương mại điện tử (tự động nhận diện sản phẩm)</a:t>
            </a:r>
            <a:endParaRPr lang="en-US" sz="2000">
              <a:latin typeface="Arial" panose="020B0604020202020204" pitchFamily="34" charset="0"/>
              <a:cs typeface="Arial" panose="020B0604020202020204" pitchFamily="34" charset="0"/>
            </a:endParaRPr>
          </a:p>
          <a:p>
            <a:endParaRPr lang="en-US" sz="2000" dirty="0"/>
          </a:p>
        </p:txBody>
      </p:sp>
    </p:spTree>
    <p:extLst>
      <p:ext uri="{BB962C8B-B14F-4D97-AF65-F5344CB8AC3E}">
        <p14:creationId xmlns:p14="http://schemas.microsoft.com/office/powerpoint/2010/main" val="144040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8079978" y="741391"/>
            <a:ext cx="3369234" cy="1616203"/>
          </a:xfrm>
        </p:spPr>
        <p:txBody>
          <a:bodyPr anchor="b">
            <a:normAutofit/>
          </a:bodyPr>
          <a:lstStyle/>
          <a:p>
            <a:r>
              <a:rPr lang="en-US" sz="3200" b="1"/>
              <a:t>1. </a:t>
            </a:r>
            <a:r>
              <a:rPr lang="vi-VN" sz="3200" b="1">
                <a:latin typeface="Calibri Light" panose="020F0302020204030204" pitchFamily="34" charset="0"/>
                <a:ea typeface="Calibri Light" panose="020F0302020204030204" pitchFamily="34" charset="0"/>
                <a:cs typeface="Calibri Light" panose="020F0302020204030204" pitchFamily="34" charset="0"/>
              </a:rPr>
              <a:t>Phát hiện đối tượng và các khái niệm cơ bản</a:t>
            </a:r>
            <a:endParaRPr lang="en-US" sz="3200" b="1">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6" name="Picture 5" descr="A person wearing a white coat and goggles&#10;&#10;Description automatically generated">
            <a:extLst>
              <a:ext uri="{FF2B5EF4-FFF2-40B4-BE49-F238E27FC236}">
                <a16:creationId xmlns:a16="http://schemas.microsoft.com/office/drawing/2014/main" id="{FE2D4A83-F460-22A2-CFDB-591A2A8546B2}"/>
              </a:ext>
            </a:extLst>
          </p:cNvPr>
          <p:cNvPicPr>
            <a:picLocks noChangeAspect="1"/>
          </p:cNvPicPr>
          <p:nvPr/>
        </p:nvPicPr>
        <p:blipFill>
          <a:blip r:embed="rId3">
            <a:extLst>
              <a:ext uri="{28A0092B-C50C-407E-A947-70E740481C1C}">
                <a14:useLocalDpi xmlns:a14="http://schemas.microsoft.com/office/drawing/2010/main" val="0"/>
              </a:ext>
            </a:extLst>
          </a:blip>
          <a:srcRect l="21624" r="6444" b="-1"/>
          <a:stretch/>
        </p:blipFill>
        <p:spPr>
          <a:xfrm>
            <a:off x="20" y="10"/>
            <a:ext cx="7390243" cy="6857990"/>
          </a:xfrm>
          <a:prstGeom prst="rect">
            <a:avLst/>
          </a:prstGeom>
        </p:spPr>
      </p:pic>
      <p:sp>
        <p:nvSpPr>
          <p:cNvPr id="79" name="Rectangle 7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3" name="Rectangle 8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8079978" y="2533476"/>
            <a:ext cx="3369234" cy="3447832"/>
          </a:xfrm>
        </p:spPr>
        <p:txBody>
          <a:bodyPr anchor="t">
            <a:normAutofit/>
          </a:bodyPr>
          <a:lstStyle/>
          <a:p>
            <a:r>
              <a:rPr lang="en-US" sz="1900" b="1">
                <a:latin typeface="Arial" panose="020B0604020202020204" pitchFamily="34" charset="0"/>
                <a:cs typeface="Arial" panose="020B0604020202020204" pitchFamily="34" charset="0"/>
              </a:rPr>
              <a:t>Ứng dụng:</a:t>
            </a:r>
          </a:p>
          <a:p>
            <a:pPr lvl="1">
              <a:buSzPct val="80000"/>
              <a:buFont typeface="Courier New" panose="02070309020205020404" pitchFamily="49" charset="0"/>
              <a:buChar char="o"/>
            </a:pPr>
            <a:r>
              <a:rPr lang="vi-VN" sz="1900">
                <a:latin typeface="Arial" panose="020B0604020202020204" pitchFamily="34" charset="0"/>
                <a:cs typeface="Arial" panose="020B0604020202020204" pitchFamily="34" charset="0"/>
              </a:rPr>
              <a:t>Giám sát an ninh (phát hiện người, phương tiện trong video)</a:t>
            </a:r>
            <a:endParaRPr lang="en-US" sz="1900">
              <a:latin typeface="Arial" panose="020B0604020202020204" pitchFamily="34" charset="0"/>
              <a:cs typeface="Arial" panose="020B0604020202020204" pitchFamily="34" charset="0"/>
            </a:endParaRPr>
          </a:p>
          <a:p>
            <a:pPr lvl="1">
              <a:buSzPct val="80000"/>
              <a:buFont typeface="Courier New" panose="02070309020205020404" pitchFamily="49" charset="0"/>
              <a:buChar char="o"/>
            </a:pPr>
            <a:r>
              <a:rPr lang="vi-VN" sz="1900">
                <a:latin typeface="Arial" panose="020B0604020202020204" pitchFamily="34" charset="0"/>
                <a:cs typeface="Arial" panose="020B0604020202020204" pitchFamily="34" charset="0"/>
              </a:rPr>
              <a:t>Xe tự lái (phát hiện người đi bộ, vật cản)</a:t>
            </a:r>
            <a:endParaRPr lang="en-US" sz="1900">
              <a:latin typeface="Arial" panose="020B0604020202020204" pitchFamily="34" charset="0"/>
              <a:cs typeface="Arial" panose="020B0604020202020204" pitchFamily="34" charset="0"/>
            </a:endParaRPr>
          </a:p>
          <a:p>
            <a:pPr lvl="1">
              <a:buSzPct val="80000"/>
              <a:buFont typeface="Courier New" panose="02070309020205020404" pitchFamily="49" charset="0"/>
              <a:buChar char="o"/>
            </a:pPr>
            <a:r>
              <a:rPr lang="en-US" sz="1900" b="1" i="1">
                <a:latin typeface="Arial" panose="020B0604020202020204" pitchFamily="34" charset="0"/>
                <a:cs typeface="Arial" panose="020B0604020202020204" pitchFamily="34" charset="0"/>
              </a:rPr>
              <a:t>Y tế (phát hiện khối u trong ảnh y khoa)</a:t>
            </a:r>
          </a:p>
          <a:p>
            <a:pPr lvl="1">
              <a:buSzPct val="80000"/>
              <a:buFont typeface="Courier New" panose="02070309020205020404" pitchFamily="49" charset="0"/>
              <a:buChar char="o"/>
            </a:pPr>
            <a:r>
              <a:rPr lang="vi-VN" sz="1900">
                <a:latin typeface="Arial" panose="020B0604020202020204" pitchFamily="34" charset="0"/>
                <a:cs typeface="Arial" panose="020B0604020202020204" pitchFamily="34" charset="0"/>
              </a:rPr>
              <a:t>Thương mại điện tử (tự động nhận diện sản phẩm)</a:t>
            </a:r>
            <a:endParaRPr lang="en-US" sz="1900">
              <a:latin typeface="Arial" panose="020B0604020202020204" pitchFamily="34" charset="0"/>
              <a:cs typeface="Arial" panose="020B0604020202020204" pitchFamily="34" charset="0"/>
            </a:endParaRPr>
          </a:p>
          <a:p>
            <a:endParaRPr lang="en-US" sz="1900"/>
          </a:p>
        </p:txBody>
      </p:sp>
    </p:spTree>
    <p:extLst>
      <p:ext uri="{BB962C8B-B14F-4D97-AF65-F5344CB8AC3E}">
        <p14:creationId xmlns:p14="http://schemas.microsoft.com/office/powerpoint/2010/main" val="34005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481013" y="3752849"/>
            <a:ext cx="3290887" cy="2452687"/>
          </a:xfrm>
        </p:spPr>
        <p:txBody>
          <a:bodyPr anchor="ctr">
            <a:normAutofit/>
          </a:bodyPr>
          <a:lstStyle/>
          <a:p>
            <a:r>
              <a:rPr lang="en-US" sz="3600" b="1"/>
              <a:t>1. </a:t>
            </a:r>
            <a:r>
              <a:rPr lang="vi-VN" sz="3600" b="1">
                <a:latin typeface="Calibri Light" panose="020F0302020204030204" pitchFamily="34" charset="0"/>
                <a:ea typeface="Calibri Light" panose="020F0302020204030204" pitchFamily="34" charset="0"/>
                <a:cs typeface="Calibri Light" panose="020F0302020204030204" pitchFamily="34" charset="0"/>
              </a:rPr>
              <a:t>Phát hiện đối tượng và các khái niệm cơ bản</a:t>
            </a:r>
            <a:endParaRPr lang="en-US" sz="3600" b="1">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Picture 4" descr="A person in a suit looking at a smartly dressed person&#10;&#10;Description automatically generated">
            <a:extLst>
              <a:ext uri="{FF2B5EF4-FFF2-40B4-BE49-F238E27FC236}">
                <a16:creationId xmlns:a16="http://schemas.microsoft.com/office/drawing/2014/main" id="{FD0E12E3-F6CF-A3C8-12EA-5D039E898D6C}"/>
              </a:ext>
            </a:extLst>
          </p:cNvPr>
          <p:cNvPicPr>
            <a:picLocks noChangeAspect="1"/>
          </p:cNvPicPr>
          <p:nvPr/>
        </p:nvPicPr>
        <p:blipFill>
          <a:blip r:embed="rId3">
            <a:extLst>
              <a:ext uri="{28A0092B-C50C-407E-A947-70E740481C1C}">
                <a14:useLocalDpi xmlns:a14="http://schemas.microsoft.com/office/drawing/2010/main" val="0"/>
              </a:ext>
            </a:extLst>
          </a:blip>
          <a:srcRect t="27598" b="2230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4223982" y="3752850"/>
            <a:ext cx="7485413" cy="2452687"/>
          </a:xfrm>
        </p:spPr>
        <p:txBody>
          <a:bodyPr anchor="ctr">
            <a:normAutofit/>
          </a:bodyPr>
          <a:lstStyle/>
          <a:p>
            <a:r>
              <a:rPr lang="en-US" sz="1800" b="1">
                <a:latin typeface="Arial" panose="020B0604020202020204" pitchFamily="34" charset="0"/>
                <a:cs typeface="Arial" panose="020B0604020202020204" pitchFamily="34" charset="0"/>
              </a:rPr>
              <a:t>Ứng dụng:</a:t>
            </a:r>
          </a:p>
          <a:p>
            <a:pPr lvl="1">
              <a:buSzPct val="80000"/>
              <a:buFont typeface="Courier New" panose="02070309020205020404" pitchFamily="49" charset="0"/>
              <a:buChar char="o"/>
            </a:pPr>
            <a:r>
              <a:rPr lang="vi-VN" sz="1800">
                <a:latin typeface="Arial" panose="020B0604020202020204" pitchFamily="34" charset="0"/>
                <a:cs typeface="Arial" panose="020B0604020202020204" pitchFamily="34" charset="0"/>
              </a:rPr>
              <a:t>Giám sát an ninh (phát hiện người, phương tiện trong video)</a:t>
            </a:r>
            <a:endParaRPr lang="en-US" sz="1800">
              <a:latin typeface="Arial" panose="020B0604020202020204" pitchFamily="34" charset="0"/>
              <a:cs typeface="Arial" panose="020B0604020202020204" pitchFamily="34" charset="0"/>
            </a:endParaRPr>
          </a:p>
          <a:p>
            <a:pPr lvl="1">
              <a:buSzPct val="80000"/>
              <a:buFont typeface="Courier New" panose="02070309020205020404" pitchFamily="49" charset="0"/>
              <a:buChar char="o"/>
            </a:pPr>
            <a:r>
              <a:rPr lang="vi-VN" sz="1800">
                <a:latin typeface="Arial" panose="020B0604020202020204" pitchFamily="34" charset="0"/>
                <a:cs typeface="Arial" panose="020B0604020202020204" pitchFamily="34" charset="0"/>
              </a:rPr>
              <a:t>Xe tự lái (phát hiện người đi bộ, vật cản)</a:t>
            </a:r>
            <a:endParaRPr lang="en-US" sz="1800">
              <a:latin typeface="Arial" panose="020B0604020202020204" pitchFamily="34" charset="0"/>
              <a:cs typeface="Arial" panose="020B0604020202020204" pitchFamily="34" charset="0"/>
            </a:endParaRPr>
          </a:p>
          <a:p>
            <a:pPr lvl="1">
              <a:buSzPct val="80000"/>
              <a:buFont typeface="Courier New" panose="02070309020205020404" pitchFamily="49" charset="0"/>
              <a:buChar char="o"/>
            </a:pPr>
            <a:r>
              <a:rPr lang="en-US" sz="1800">
                <a:latin typeface="Arial" panose="020B0604020202020204" pitchFamily="34" charset="0"/>
                <a:cs typeface="Arial" panose="020B0604020202020204" pitchFamily="34" charset="0"/>
              </a:rPr>
              <a:t>Y tế (phát hiện khối u trong ảnh y khoa)</a:t>
            </a:r>
          </a:p>
          <a:p>
            <a:pPr lvl="1">
              <a:buSzPct val="80000"/>
              <a:buFont typeface="Courier New" panose="02070309020205020404" pitchFamily="49" charset="0"/>
              <a:buChar char="o"/>
            </a:pPr>
            <a:r>
              <a:rPr lang="vi-VN" sz="1800" b="1" i="1">
                <a:latin typeface="Arial" panose="020B0604020202020204" pitchFamily="34" charset="0"/>
                <a:cs typeface="Arial" panose="020B0604020202020204" pitchFamily="34" charset="0"/>
              </a:rPr>
              <a:t>Thương mại điện tử (tự động nhận diện sản phẩm)</a:t>
            </a:r>
            <a:endParaRPr lang="en-US" sz="1800" b="1" i="1">
              <a:latin typeface="Arial" panose="020B0604020202020204" pitchFamily="34" charset="0"/>
              <a:cs typeface="Arial" panose="020B0604020202020204" pitchFamily="34" charset="0"/>
            </a:endParaRPr>
          </a:p>
          <a:p>
            <a:endParaRPr lang="en-US" sz="1800"/>
          </a:p>
        </p:txBody>
      </p:sp>
    </p:spTree>
    <p:extLst>
      <p:ext uri="{BB962C8B-B14F-4D97-AF65-F5344CB8AC3E}">
        <p14:creationId xmlns:p14="http://schemas.microsoft.com/office/powerpoint/2010/main" val="3566327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2844-F346-C2AD-B3DF-DB16F030BB6F}"/>
              </a:ext>
            </a:extLst>
          </p:cNvPr>
          <p:cNvSpPr>
            <a:spLocks noGrp="1"/>
          </p:cNvSpPr>
          <p:nvPr>
            <p:ph type="title"/>
          </p:nvPr>
        </p:nvSpPr>
        <p:spPr>
          <a:xfrm>
            <a:off x="753389" y="1138265"/>
            <a:ext cx="4843762" cy="1401183"/>
          </a:xfrm>
        </p:spPr>
        <p:txBody>
          <a:bodyPr anchor="t">
            <a:normAutofit/>
          </a:bodyPr>
          <a:lstStyle/>
          <a:p>
            <a:r>
              <a:rPr lang="en-US" sz="3000" b="1"/>
              <a:t>2. </a:t>
            </a:r>
            <a:r>
              <a:rPr lang="vi-VN" sz="3000" b="1">
                <a:latin typeface="Calibri Light" panose="020F0302020204030204" pitchFamily="34" charset="0"/>
                <a:ea typeface="Calibri Light" panose="020F0302020204030204" pitchFamily="34" charset="0"/>
                <a:cs typeface="Calibri Light" panose="020F0302020204030204" pitchFamily="34" charset="0"/>
              </a:rPr>
              <a:t>Phân biệt giữa phát hiện đối tượng và phân loại đối tượng</a:t>
            </a:r>
            <a:endParaRPr lang="en-US" sz="3000" b="1">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41" name="Straight Connector 4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26C9A3-EA00-48FC-902E-3961C7A3A925}"/>
              </a:ext>
            </a:extLst>
          </p:cNvPr>
          <p:cNvSpPr>
            <a:spLocks noGrp="1"/>
          </p:cNvSpPr>
          <p:nvPr>
            <p:ph idx="1"/>
          </p:nvPr>
        </p:nvSpPr>
        <p:spPr>
          <a:xfrm>
            <a:off x="753389" y="2551176"/>
            <a:ext cx="4843762" cy="3602935"/>
          </a:xfrm>
        </p:spPr>
        <p:txBody>
          <a:bodyPr>
            <a:normAutofit/>
          </a:bodyPr>
          <a:lstStyle/>
          <a:p>
            <a:r>
              <a:rPr lang="vi-VN" sz="2000"/>
              <a:t>Phân loại đối tượng (Object Classification):</a:t>
            </a:r>
            <a:endParaRPr lang="en-US" sz="2000"/>
          </a:p>
          <a:p>
            <a:pPr lvl="1">
              <a:buSzPct val="85000"/>
              <a:buFont typeface="Courier New" panose="02070309020205020404" pitchFamily="49" charset="0"/>
              <a:buChar char="o"/>
            </a:pPr>
            <a:r>
              <a:rPr lang="vi-VN" sz="2000"/>
              <a:t>Đầu vào là hình ảnh chứa duy nhất một đối tượng.</a:t>
            </a:r>
            <a:endParaRPr lang="en-US" sz="2000"/>
          </a:p>
          <a:p>
            <a:pPr lvl="1">
              <a:buSzPct val="85000"/>
              <a:buFont typeface="Courier New" panose="02070309020205020404" pitchFamily="49" charset="0"/>
              <a:buChar char="o"/>
            </a:pPr>
            <a:r>
              <a:rPr lang="vi-VN" sz="2000"/>
              <a:t>Kết quả là một nhãn (label) xác định loại của đối tượng.</a:t>
            </a:r>
            <a:endParaRPr lang="en-US" sz="2000"/>
          </a:p>
          <a:p>
            <a:pPr lvl="1">
              <a:buSzPct val="85000"/>
              <a:buFont typeface="Courier New" panose="02070309020205020404" pitchFamily="49" charset="0"/>
              <a:buChar char="o"/>
            </a:pPr>
            <a:r>
              <a:rPr lang="vi-VN" sz="2000"/>
              <a:t>Ví dụ: Một hình ảnh có chó → Phân loại kết quả: "Chó".</a:t>
            </a:r>
            <a:endParaRPr lang="en-US" sz="2000"/>
          </a:p>
        </p:txBody>
      </p:sp>
      <p:pic>
        <p:nvPicPr>
          <p:cNvPr id="5" name="Picture 4" descr="A person holding a puppy&#10;&#10;Description automatically generated">
            <a:extLst>
              <a:ext uri="{FF2B5EF4-FFF2-40B4-BE49-F238E27FC236}">
                <a16:creationId xmlns:a16="http://schemas.microsoft.com/office/drawing/2014/main" id="{26501B85-13FB-6750-062B-03BE07EBA18F}"/>
              </a:ext>
            </a:extLst>
          </p:cNvPr>
          <p:cNvPicPr>
            <a:picLocks noChangeAspect="1"/>
          </p:cNvPicPr>
          <p:nvPr/>
        </p:nvPicPr>
        <p:blipFill>
          <a:blip r:embed="rId3">
            <a:extLst>
              <a:ext uri="{28A0092B-C50C-407E-A947-70E740481C1C}">
                <a14:useLocalDpi xmlns:a14="http://schemas.microsoft.com/office/drawing/2010/main" val="0"/>
              </a:ext>
            </a:extLst>
          </a:blip>
          <a:srcRect l="15015" r="28985" b="1"/>
          <a:stretch/>
        </p:blipFill>
        <p:spPr>
          <a:xfrm>
            <a:off x="6524941" y="1023779"/>
            <a:ext cx="4810442" cy="4810442"/>
          </a:xfrm>
          <a:custGeom>
            <a:avLst/>
            <a:gdLst/>
            <a:ahLst/>
            <a:cxnLst/>
            <a:rect l="l" t="t" r="r" b="b"/>
            <a:pathLst>
              <a:path w="4810442" h="4810442">
                <a:moveTo>
                  <a:pt x="2405221" y="0"/>
                </a:moveTo>
                <a:cubicBezTo>
                  <a:pt x="3733588" y="0"/>
                  <a:pt x="4810442" y="1076854"/>
                  <a:pt x="4810442" y="2405221"/>
                </a:cubicBezTo>
                <a:cubicBezTo>
                  <a:pt x="4810442" y="3733588"/>
                  <a:pt x="3733588" y="4810442"/>
                  <a:pt x="2405221" y="4810442"/>
                </a:cubicBezTo>
                <a:cubicBezTo>
                  <a:pt x="1076854" y="4810442"/>
                  <a:pt x="0" y="3733588"/>
                  <a:pt x="0" y="2405221"/>
                </a:cubicBezTo>
                <a:cubicBezTo>
                  <a:pt x="0" y="1076854"/>
                  <a:pt x="1076854" y="0"/>
                  <a:pt x="2405221" y="0"/>
                </a:cubicBezTo>
                <a:close/>
              </a:path>
            </a:pathLst>
          </a:custGeom>
        </p:spPr>
      </p:pic>
    </p:spTree>
    <p:extLst>
      <p:ext uri="{BB962C8B-B14F-4D97-AF65-F5344CB8AC3E}">
        <p14:creationId xmlns:p14="http://schemas.microsoft.com/office/powerpoint/2010/main" val="2713336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4384</TotalTime>
  <Words>3810</Words>
  <Application>Microsoft Office PowerPoint</Application>
  <PresentationFormat>Widescreen</PresentationFormat>
  <Paragraphs>194</Paragraphs>
  <Slides>27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Courier New</vt:lpstr>
      <vt:lpstr>Helvetica Neue</vt:lpstr>
      <vt:lpstr>Office Theme</vt:lpstr>
      <vt:lpstr>Phát hiện đối tượng trong ảnh</vt:lpstr>
      <vt:lpstr>PowerPoint Presentation</vt:lpstr>
      <vt:lpstr>Nội dung chính</vt:lpstr>
      <vt:lpstr>1. Phát hiện đối tượng và các khái niệm cơ bản</vt:lpstr>
      <vt:lpstr>1. Phát hiện đối tượng và các khái niệm cơ bản</vt:lpstr>
      <vt:lpstr>1. Phát hiện đối tượng và các khái niệm cơ bản</vt:lpstr>
      <vt:lpstr>1. Phát hiện đối tượng và các khái niệm cơ bản</vt:lpstr>
      <vt:lpstr>1. Phát hiện đối tượng và các khái niệm cơ bản</vt:lpstr>
      <vt:lpstr>2. Phân biệt giữa phát hiện đối tượng và phân loại đối tượng</vt:lpstr>
      <vt:lpstr>2. Phân biệt giữa phát hiện đối tượng và phân loại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3. Các phương pháp phát hiện đối tượng</vt:lpstr>
      <vt:lpstr>4. Các kỹ thuật nâng cao trong phát hiện đối tượng</vt:lpstr>
      <vt:lpstr>5. Đánh giá và triển khai mô hình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Dao Tran Chung</dc:creator>
  <cp:lastModifiedBy>LOAN</cp:lastModifiedBy>
  <cp:revision>175</cp:revision>
  <dcterms:created xsi:type="dcterms:W3CDTF">2024-06-22T10:31:28Z</dcterms:created>
  <dcterms:modified xsi:type="dcterms:W3CDTF">2024-09-18T09:07:59Z</dcterms:modified>
</cp:coreProperties>
</file>